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69" r:id="rId2"/>
    <p:sldId id="2563" r:id="rId3"/>
    <p:sldId id="256" r:id="rId4"/>
    <p:sldId id="261" r:id="rId5"/>
    <p:sldId id="257" r:id="rId6"/>
    <p:sldId id="258" r:id="rId7"/>
    <p:sldId id="259" r:id="rId8"/>
    <p:sldId id="262" r:id="rId9"/>
    <p:sldId id="263" r:id="rId10"/>
    <p:sldId id="264" r:id="rId11"/>
    <p:sldId id="265" r:id="rId12"/>
    <p:sldId id="268"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56A6FB-060B-240C-6D64-1B63EA1C3FBC}" v="304" dt="2025-11-18T22:24:43.695"/>
    <p1510:client id="{F6D4EDE4-6BB2-FBA0-BCA4-81A629D29A95}" v="262" dt="2025-11-18T22:02:30.6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ADFB17-1688-4517-951D-21BFD5446FD8}" type="datetimeFigureOut">
              <a:t>19.11.2025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184D2C-2890-42C5-950C-90049B7DF47F}" type="slidenum">
              <a:t>‹nr.›</a:t>
            </a:fld>
            <a:endParaRPr lang="da-DK"/>
          </a:p>
        </p:txBody>
      </p:sp>
    </p:spTree>
    <p:extLst>
      <p:ext uri="{BB962C8B-B14F-4D97-AF65-F5344CB8AC3E}">
        <p14:creationId xmlns:p14="http://schemas.microsoft.com/office/powerpoint/2010/main" val="1927425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ATP og kroppens energi er tæt forbundet, fordi ATP fungerer som cellens energivaluta, mens energien i maden er den primære kilde til at danne ATP. Kroppen indtager kulhydrater, fedt og proteiner, som nedbrydes til mindre molekyler, der kan bruges i cellernes respiration. Denne proces frigiver energi, som lagres i ATP-molekyler. ATP bruges derefter til at drive alle livsprocesser, herunder muskelkontraktion, transport af stoffer og opbygning af nye molekyler. Uden ATP ville cellerne ikke kunne udføre arbejde, og kroppen ville ikke kunne bevæge sig. Energiflowet kan beskrives som en kæde: Mad → Glukose → ATP → Bevægelse. Dette er fundamentet for forståelsen af biologisk energiomsætning.</a:t>
            </a:r>
          </a:p>
        </p:txBody>
      </p:sp>
      <p:sp>
        <p:nvSpPr>
          <p:cNvPr id="4" name="Slide Number Placeholder 3"/>
          <p:cNvSpPr>
            <a:spLocks noGrp="1"/>
          </p:cNvSpPr>
          <p:nvPr>
            <p:ph type="sldNum" sz="quarter" idx="5"/>
          </p:nvPr>
        </p:nvSpPr>
        <p:spPr/>
        <p:txBody>
          <a:bodyPr/>
          <a:lstStyle/>
          <a:p>
            <a:pPr rtl="0"/>
            <a:fld id="{38EFF46E-6B43-41F9-9272-B566D03A251C}" type="slidenum">
              <a:rPr lang="en-US" smtClean="0"/>
              <a:t>2</a:t>
            </a:fld>
            <a:endParaRPr lang="en-US"/>
          </a:p>
        </p:txBody>
      </p:sp>
    </p:spTree>
    <p:extLst>
      <p:ext uri="{BB962C8B-B14F-4D97-AF65-F5344CB8AC3E}">
        <p14:creationId xmlns:p14="http://schemas.microsoft.com/office/powerpoint/2010/main" val="2429176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endParaRPr lang="en-US"/>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i master</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11/19/2025</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161660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11/19/2025</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3657976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endParaRPr lang="en-US"/>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B7AE9C44-9DAE-47EA-BF7B-527501938C3F}" type="datetimeFigureOut">
              <a:rPr lang="en-US" smtClean="0"/>
              <a:t>11/19/2025</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013714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indhold 2"/>
          <p:cNvSpPr>
            <a:spLocks noGrp="1"/>
          </p:cNvSpPr>
          <p:nvPr>
            <p:ph sz="half" idx="1"/>
          </p:nvPr>
        </p:nvSpPr>
        <p:spPr>
          <a:xfrm>
            <a:off x="838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indhold 3"/>
          <p:cNvSpPr>
            <a:spLocks noGrp="1"/>
          </p:cNvSpPr>
          <p:nvPr>
            <p:ph sz="half" idx="2"/>
          </p:nvPr>
        </p:nvSpPr>
        <p:spPr>
          <a:xfrm>
            <a:off x="6172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Pladsholder til dato 4"/>
          <p:cNvSpPr>
            <a:spLocks noGrp="1"/>
          </p:cNvSpPr>
          <p:nvPr>
            <p:ph type="dt" sz="half" idx="10"/>
          </p:nvPr>
        </p:nvSpPr>
        <p:spPr/>
        <p:txBody>
          <a:bodyPr/>
          <a:lstStyle/>
          <a:p>
            <a:fld id="{B7AE9C44-9DAE-47EA-BF7B-527501938C3F}" type="datetimeFigureOut">
              <a:rPr lang="en-US" smtClean="0"/>
              <a:t>11/19/2025</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2771968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endParaRPr lang="en-US"/>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839788" y="2505075"/>
            <a:ext cx="5157787"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6172200" y="2505075"/>
            <a:ext cx="5183188"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7" name="Pladsholder til dato 6"/>
          <p:cNvSpPr>
            <a:spLocks noGrp="1"/>
          </p:cNvSpPr>
          <p:nvPr>
            <p:ph type="dt" sz="half" idx="10"/>
          </p:nvPr>
        </p:nvSpPr>
        <p:spPr/>
        <p:txBody>
          <a:bodyPr/>
          <a:lstStyle/>
          <a:p>
            <a:fld id="{B7AE9C44-9DAE-47EA-BF7B-527501938C3F}" type="datetimeFigureOut">
              <a:rPr lang="en-US" smtClean="0"/>
              <a:t>11/19/2025</a:t>
            </a:fld>
            <a:endParaRPr lang="en-US"/>
          </a:p>
        </p:txBody>
      </p:sp>
      <p:sp>
        <p:nvSpPr>
          <p:cNvPr id="8" name="Pladsholder til sidefod 7"/>
          <p:cNvSpPr>
            <a:spLocks noGrp="1"/>
          </p:cNvSpPr>
          <p:nvPr>
            <p:ph type="ftr" sz="quarter" idx="11"/>
          </p:nvPr>
        </p:nvSpPr>
        <p:spPr/>
        <p:txBody>
          <a:bodyPr/>
          <a:lstStyle/>
          <a:p>
            <a:endParaRPr lang="en-US"/>
          </a:p>
        </p:txBody>
      </p:sp>
      <p:sp>
        <p:nvSpPr>
          <p:cNvPr id="9" name="Pladsholder til slidenummer 8"/>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786149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dato 2"/>
          <p:cNvSpPr>
            <a:spLocks noGrp="1"/>
          </p:cNvSpPr>
          <p:nvPr>
            <p:ph type="dt" sz="half" idx="10"/>
          </p:nvPr>
        </p:nvSpPr>
        <p:spPr/>
        <p:txBody>
          <a:bodyPr/>
          <a:lstStyle/>
          <a:p>
            <a:fld id="{B7AE9C44-9DAE-47EA-BF7B-527501938C3F}" type="datetimeFigureOut">
              <a:rPr lang="en-US" smtClean="0"/>
              <a:t>11/19/2025</a:t>
            </a:fld>
            <a:endParaRPr lang="en-US"/>
          </a:p>
        </p:txBody>
      </p:sp>
      <p:sp>
        <p:nvSpPr>
          <p:cNvPr id="4" name="Pladsholder til sidefod 3"/>
          <p:cNvSpPr>
            <a:spLocks noGrp="1"/>
          </p:cNvSpPr>
          <p:nvPr>
            <p:ph type="ftr" sz="quarter" idx="11"/>
          </p:nvPr>
        </p:nvSpPr>
        <p:spPr/>
        <p:txBody>
          <a:bodyPr/>
          <a:lstStyle/>
          <a:p>
            <a:endParaRPr lang="en-US"/>
          </a:p>
        </p:txBody>
      </p:sp>
      <p:sp>
        <p:nvSpPr>
          <p:cNvPr id="5" name="Pladsholder til slidenummer 4"/>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737749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B7AE9C44-9DAE-47EA-BF7B-527501938C3F}" type="datetimeFigureOut">
              <a:rPr lang="en-US" smtClean="0"/>
              <a:t>11/19/2025</a:t>
            </a:fld>
            <a:endParaRPr lang="en-US"/>
          </a:p>
        </p:txBody>
      </p:sp>
      <p:sp>
        <p:nvSpPr>
          <p:cNvPr id="3" name="Pladsholder til sidefod 2"/>
          <p:cNvSpPr>
            <a:spLocks noGrp="1"/>
          </p:cNvSpPr>
          <p:nvPr>
            <p:ph type="ftr" sz="quarter" idx="11"/>
          </p:nvPr>
        </p:nvSpPr>
        <p:spPr/>
        <p:txBody>
          <a:bodyPr/>
          <a:lstStyle/>
          <a:p>
            <a:endParaRPr lang="en-US"/>
          </a:p>
        </p:txBody>
      </p:sp>
      <p:sp>
        <p:nvSpPr>
          <p:cNvPr id="4" name="Pladsholder til slidenummer 3"/>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525010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en-US"/>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B7AE9C44-9DAE-47EA-BF7B-527501938C3F}" type="datetimeFigureOut">
              <a:rPr lang="en-US" smtClean="0"/>
              <a:t>11/19/2025</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904532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en-US"/>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B7AE9C44-9DAE-47EA-BF7B-527501938C3F}" type="datetimeFigureOut">
              <a:rPr lang="en-US" smtClean="0"/>
              <a:t>11/19/2025</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2934600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11/19/2025</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3783993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endParaRPr lang="en-US"/>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11/19/2025</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335128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o indhold">
    <p:spTree>
      <p:nvGrpSpPr>
        <p:cNvPr id="1" name=""/>
        <p:cNvGrpSpPr/>
        <p:nvPr/>
      </p:nvGrpSpPr>
      <p:grpSpPr>
        <a:xfrm>
          <a:off x="0" y="0"/>
          <a:ext cx="0" cy="0"/>
          <a:chOff x="0" y="0"/>
          <a:chExt cx="0" cy="0"/>
        </a:xfrm>
      </p:grpSpPr>
      <p:sp>
        <p:nvSpPr>
          <p:cNvPr id="12" name="Titel 1">
            <a:extLst>
              <a:ext uri="{FF2B5EF4-FFF2-40B4-BE49-F238E27FC236}">
                <a16:creationId xmlns:a16="http://schemas.microsoft.com/office/drawing/2014/main" id="{47B80538-E0C0-8B37-2CBC-715464FE825E}"/>
              </a:ext>
            </a:extLst>
          </p:cNvPr>
          <p:cNvSpPr>
            <a:spLocks noGrp="1"/>
          </p:cNvSpPr>
          <p:nvPr>
            <p:ph type="title"/>
          </p:nvPr>
        </p:nvSpPr>
        <p:spPr>
          <a:xfrm>
            <a:off x="1529442" y="731520"/>
            <a:ext cx="10052958" cy="962590"/>
          </a:xfrm>
        </p:spPr>
        <p:txBody>
          <a:bodyPr rtlCol="0" anchor="b"/>
          <a:lstStyle/>
          <a:p>
            <a:pPr rtl="0"/>
            <a:r>
              <a:rPr lang="da"/>
              <a:t>Klik for at redigere titeltypografier i master</a:t>
            </a:r>
          </a:p>
        </p:txBody>
      </p:sp>
      <p:sp>
        <p:nvSpPr>
          <p:cNvPr id="9" name="Pladsholder til indhold 5">
            <a:extLst>
              <a:ext uri="{FF2B5EF4-FFF2-40B4-BE49-F238E27FC236}">
                <a16:creationId xmlns:a16="http://schemas.microsoft.com/office/drawing/2014/main" id="{7C0431DD-A630-224B-A787-6BF3732EE15B}"/>
              </a:ext>
            </a:extLst>
          </p:cNvPr>
          <p:cNvSpPr>
            <a:spLocks noGrp="1"/>
          </p:cNvSpPr>
          <p:nvPr>
            <p:ph sz="quarter" idx="15"/>
          </p:nvPr>
        </p:nvSpPr>
        <p:spPr>
          <a:xfrm>
            <a:off x="1524000" y="1905000"/>
            <a:ext cx="4846320" cy="4268788"/>
          </a:xfrm>
        </p:spPr>
        <p:txBody>
          <a:bodyPr rtlCol="0"/>
          <a:lstStyle>
            <a:lvl1pPr>
              <a:defRPr sz="1400"/>
            </a:lvl1pPr>
            <a:lvl2pPr>
              <a:defRPr sz="1400"/>
            </a:lvl2pPr>
            <a:lvl3pPr>
              <a:defRPr sz="1400"/>
            </a:lvl3pPr>
            <a:lvl4pPr>
              <a:defRPr sz="1400"/>
            </a:lvl4pPr>
            <a:lvl5pPr>
              <a:defRPr sz="1400"/>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11" name="Pladsholder til indhold 11">
            <a:extLst>
              <a:ext uri="{FF2B5EF4-FFF2-40B4-BE49-F238E27FC236}">
                <a16:creationId xmlns:a16="http://schemas.microsoft.com/office/drawing/2014/main" id="{B9CDF450-BB1A-E96B-F44C-F881C731657F}"/>
              </a:ext>
            </a:extLst>
          </p:cNvPr>
          <p:cNvSpPr>
            <a:spLocks noGrp="1"/>
          </p:cNvSpPr>
          <p:nvPr>
            <p:ph sz="quarter" idx="16"/>
          </p:nvPr>
        </p:nvSpPr>
        <p:spPr>
          <a:xfrm>
            <a:off x="6736080" y="1905000"/>
            <a:ext cx="4846320" cy="4268788"/>
          </a:xfrm>
        </p:spPr>
        <p:txBody>
          <a:bodyPr rtlCol="0"/>
          <a:lstStyle>
            <a:lvl1pPr>
              <a:defRPr sz="1400"/>
            </a:lvl1pPr>
            <a:lvl2pPr>
              <a:defRPr sz="1400"/>
            </a:lvl2pPr>
            <a:lvl3pPr>
              <a:defRPr sz="1400"/>
            </a:lvl3pPr>
            <a:lvl4pPr>
              <a:defRPr sz="1400"/>
            </a:lvl4pPr>
            <a:lvl5pPr>
              <a:defRPr sz="1400"/>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cxnSp>
        <p:nvCxnSpPr>
          <p:cNvPr id="13" name="Lige forbindelse 12">
            <a:extLst>
              <a:ext uri="{FF2B5EF4-FFF2-40B4-BE49-F238E27FC236}">
                <a16:creationId xmlns:a16="http://schemas.microsoft.com/office/drawing/2014/main" id="{94E2D18C-90AA-6695-2849-42F0DF3B0F0F}"/>
              </a:ext>
              <a:ext uri="{C183D7F6-B498-43B3-948B-1728B52AA6E4}">
                <adec:decorative xmlns:adec="http://schemas.microsoft.com/office/drawing/2017/decorative" val="1"/>
              </a:ext>
            </a:extLst>
          </p:cNvPr>
          <p:cNvCxnSpPr>
            <a:cxnSpLocks/>
          </p:cNvCxnSpPr>
          <p:nvPr userDrawn="1"/>
        </p:nvCxnSpPr>
        <p:spPr>
          <a:xfrm>
            <a:off x="841248" y="1112520"/>
            <a:ext cx="0" cy="574548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5" name="Pladsholder til sidefod 5">
            <a:extLst>
              <a:ext uri="{FF2B5EF4-FFF2-40B4-BE49-F238E27FC236}">
                <a16:creationId xmlns:a16="http://schemas.microsoft.com/office/drawing/2014/main" id="{0B4E1DD8-E0C8-2F63-6C5D-5D9786B14EDA}"/>
              </a:ext>
            </a:extLst>
          </p:cNvPr>
          <p:cNvSpPr>
            <a:spLocks noGrp="1"/>
          </p:cNvSpPr>
          <p:nvPr>
            <p:ph type="ftr" sz="quarter" idx="11"/>
          </p:nvPr>
        </p:nvSpPr>
        <p:spPr>
          <a:xfrm>
            <a:off x="1524000" y="6343955"/>
            <a:ext cx="2805405" cy="365125"/>
          </a:xfrm>
        </p:spPr>
        <p:txBody>
          <a:bodyPr rtlCol="0"/>
          <a:lstStyle/>
          <a:p>
            <a:pPr rtl="0"/>
            <a:r>
              <a:rPr lang="da"/>
              <a:t>Eksempel på fodnotetekst</a:t>
            </a:r>
          </a:p>
        </p:txBody>
      </p:sp>
      <p:sp>
        <p:nvSpPr>
          <p:cNvPr id="14" name="Pladsholder til dato 4">
            <a:extLst>
              <a:ext uri="{FF2B5EF4-FFF2-40B4-BE49-F238E27FC236}">
                <a16:creationId xmlns:a16="http://schemas.microsoft.com/office/drawing/2014/main" id="{EE15D4EB-C819-8C4D-4973-D17848DE49F5}"/>
              </a:ext>
            </a:extLst>
          </p:cNvPr>
          <p:cNvSpPr>
            <a:spLocks noGrp="1"/>
          </p:cNvSpPr>
          <p:nvPr>
            <p:ph type="dt" sz="half" idx="10"/>
          </p:nvPr>
        </p:nvSpPr>
        <p:spPr>
          <a:xfrm>
            <a:off x="8429310" y="6343955"/>
            <a:ext cx="2202644" cy="365125"/>
          </a:xfrm>
        </p:spPr>
        <p:txBody>
          <a:bodyPr rtlCol="0"/>
          <a:lstStyle/>
          <a:p>
            <a:pPr rtl="0"/>
            <a:r>
              <a:rPr lang="en-US"/>
              <a:t>17/09/2025</a:t>
            </a:r>
          </a:p>
        </p:txBody>
      </p:sp>
      <p:sp>
        <p:nvSpPr>
          <p:cNvPr id="16" name="Pladsholder til slidenummer 6">
            <a:extLst>
              <a:ext uri="{FF2B5EF4-FFF2-40B4-BE49-F238E27FC236}">
                <a16:creationId xmlns:a16="http://schemas.microsoft.com/office/drawing/2014/main" id="{2F83B63A-E313-2543-7396-0E4520FC006F}"/>
              </a:ext>
            </a:extLst>
          </p:cNvPr>
          <p:cNvSpPr>
            <a:spLocks noGrp="1"/>
          </p:cNvSpPr>
          <p:nvPr>
            <p:ph type="sldNum" sz="quarter" idx="12"/>
          </p:nvPr>
        </p:nvSpPr>
        <p:spPr>
          <a:xfrm>
            <a:off x="10972801" y="6343954"/>
            <a:ext cx="609600" cy="365125"/>
          </a:xfrm>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3763470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endParaRPr lang="en-US"/>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AE9C44-9DAE-47EA-BF7B-527501938C3F}" type="datetimeFigureOut">
              <a:rPr lang="en-US" smtClean="0"/>
              <a:t>11/19/2025</a:t>
            </a:fld>
            <a:endParaRPr lang="en-US"/>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0FC2E3-A69C-4D5E-9D0D-9F10D106B08F}" type="slidenum">
              <a:rPr lang="en-US" smtClean="0"/>
              <a:t>‹nr.›</a:t>
            </a:fld>
            <a:endParaRPr lang="en-US"/>
          </a:p>
        </p:txBody>
      </p:sp>
    </p:spTree>
    <p:extLst>
      <p:ext uri="{BB962C8B-B14F-4D97-AF65-F5344CB8AC3E}">
        <p14:creationId xmlns:p14="http://schemas.microsoft.com/office/powerpoint/2010/main" val="450563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51F1DCC-36CA-22E2-79FE-4A3E3DAE6D81}"/>
              </a:ext>
            </a:extLst>
          </p:cNvPr>
          <p:cNvSpPr>
            <a:spLocks noGrp="1"/>
          </p:cNvSpPr>
          <p:nvPr>
            <p:ph type="title"/>
          </p:nvPr>
        </p:nvSpPr>
        <p:spPr>
          <a:xfrm>
            <a:off x="572493" y="238539"/>
            <a:ext cx="11018520" cy="1434415"/>
          </a:xfrm>
        </p:spPr>
        <p:txBody>
          <a:bodyPr anchor="b">
            <a:normAutofit/>
          </a:bodyPr>
          <a:lstStyle/>
          <a:p>
            <a:r>
              <a:rPr lang="da-DK" sz="5400">
                <a:ea typeface="Calibri Light"/>
                <a:cs typeface="Calibri Light"/>
              </a:rPr>
              <a:t>Orka</a:t>
            </a:r>
            <a:endParaRPr lang="da-DK" sz="54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04B2FE43-3181-5004-E2F8-BAAD8140FDD0}"/>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da-DK" err="1">
                <a:ea typeface="Calibri"/>
                <a:cs typeface="Calibri"/>
              </a:rPr>
              <a:t>Hvar</a:t>
            </a:r>
            <a:r>
              <a:rPr lang="da-DK" dirty="0">
                <a:ea typeface="Calibri"/>
                <a:cs typeface="Calibri"/>
              </a:rPr>
              <a:t> </a:t>
            </a:r>
            <a:r>
              <a:rPr lang="da-DK" err="1">
                <a:ea typeface="Calibri"/>
                <a:cs typeface="Calibri"/>
              </a:rPr>
              <a:t>kemur</a:t>
            </a:r>
            <a:r>
              <a:rPr lang="da-DK" dirty="0">
                <a:ea typeface="Calibri"/>
                <a:cs typeface="Calibri"/>
              </a:rPr>
              <a:t> </a:t>
            </a:r>
            <a:r>
              <a:rPr lang="da-DK" err="1">
                <a:ea typeface="Calibri"/>
                <a:cs typeface="Calibri"/>
              </a:rPr>
              <a:t>orka</a:t>
            </a:r>
            <a:r>
              <a:rPr lang="da-DK" dirty="0">
                <a:ea typeface="Calibri"/>
                <a:cs typeface="Calibri"/>
              </a:rPr>
              <a:t> </a:t>
            </a:r>
            <a:r>
              <a:rPr lang="da-DK" err="1">
                <a:ea typeface="Calibri"/>
                <a:cs typeface="Calibri"/>
              </a:rPr>
              <a:t>frá</a:t>
            </a:r>
            <a:r>
              <a:rPr lang="da-DK" dirty="0">
                <a:ea typeface="Calibri"/>
                <a:cs typeface="Calibri"/>
              </a:rPr>
              <a:t>?</a:t>
            </a:r>
          </a:p>
          <a:p>
            <a:endParaRPr lang="da-DK" dirty="0">
              <a:ea typeface="Calibri"/>
              <a:cs typeface="Calibri"/>
            </a:endParaRPr>
          </a:p>
          <a:p>
            <a:r>
              <a:rPr lang="da-DK" dirty="0">
                <a:ea typeface="Calibri"/>
                <a:cs typeface="Calibri"/>
              </a:rPr>
              <a:t>Orkan </a:t>
            </a:r>
            <a:r>
              <a:rPr lang="da-DK" err="1">
                <a:ea typeface="Calibri"/>
                <a:cs typeface="Calibri"/>
              </a:rPr>
              <a:t>ið</a:t>
            </a:r>
            <a:r>
              <a:rPr lang="da-DK" dirty="0">
                <a:ea typeface="Calibri"/>
                <a:cs typeface="Calibri"/>
              </a:rPr>
              <a:t> </a:t>
            </a:r>
            <a:r>
              <a:rPr lang="da-DK" err="1">
                <a:ea typeface="Calibri"/>
                <a:cs typeface="Calibri"/>
              </a:rPr>
              <a:t>gevur</a:t>
            </a:r>
            <a:r>
              <a:rPr lang="da-DK" dirty="0">
                <a:ea typeface="Calibri"/>
                <a:cs typeface="Calibri"/>
              </a:rPr>
              <a:t> </a:t>
            </a:r>
            <a:r>
              <a:rPr lang="da-DK" err="1">
                <a:ea typeface="Calibri"/>
                <a:cs typeface="Calibri"/>
              </a:rPr>
              <a:t>okkum</a:t>
            </a:r>
            <a:r>
              <a:rPr lang="da-DK" dirty="0">
                <a:ea typeface="Calibri"/>
                <a:cs typeface="Calibri"/>
              </a:rPr>
              <a:t> </a:t>
            </a:r>
            <a:r>
              <a:rPr lang="da-DK" err="1">
                <a:ea typeface="Calibri"/>
                <a:cs typeface="Calibri"/>
              </a:rPr>
              <a:t>heitt</a:t>
            </a:r>
            <a:r>
              <a:rPr lang="da-DK" dirty="0">
                <a:ea typeface="Calibri"/>
                <a:cs typeface="Calibri"/>
              </a:rPr>
              <a:t> </a:t>
            </a:r>
            <a:r>
              <a:rPr lang="da-DK" err="1">
                <a:ea typeface="Calibri"/>
                <a:cs typeface="Calibri"/>
              </a:rPr>
              <a:t>brúsubað</a:t>
            </a:r>
            <a:r>
              <a:rPr lang="da-DK" dirty="0">
                <a:ea typeface="Calibri"/>
                <a:cs typeface="Calibri"/>
              </a:rPr>
              <a:t>? </a:t>
            </a:r>
          </a:p>
          <a:p>
            <a:r>
              <a:rPr lang="da-DK" dirty="0">
                <a:ea typeface="Calibri"/>
                <a:cs typeface="Calibri"/>
              </a:rPr>
              <a:t>Orkan </a:t>
            </a:r>
            <a:r>
              <a:rPr lang="da-DK" err="1">
                <a:ea typeface="Calibri"/>
                <a:cs typeface="Calibri"/>
              </a:rPr>
              <a:t>ið</a:t>
            </a:r>
            <a:r>
              <a:rPr lang="da-DK" dirty="0">
                <a:ea typeface="Calibri"/>
                <a:cs typeface="Calibri"/>
              </a:rPr>
              <a:t> </a:t>
            </a:r>
            <a:r>
              <a:rPr lang="da-DK" err="1">
                <a:ea typeface="Calibri"/>
                <a:cs typeface="Calibri"/>
              </a:rPr>
              <a:t>fær</a:t>
            </a:r>
            <a:r>
              <a:rPr lang="da-DK" dirty="0">
                <a:ea typeface="Calibri"/>
                <a:cs typeface="Calibri"/>
              </a:rPr>
              <a:t> </a:t>
            </a:r>
            <a:r>
              <a:rPr lang="da-DK" err="1">
                <a:ea typeface="Calibri"/>
                <a:cs typeface="Calibri"/>
              </a:rPr>
              <a:t>hita</a:t>
            </a:r>
            <a:r>
              <a:rPr lang="da-DK" dirty="0">
                <a:ea typeface="Calibri"/>
                <a:cs typeface="Calibri"/>
              </a:rPr>
              <a:t> í </a:t>
            </a:r>
            <a:r>
              <a:rPr lang="da-DK" err="1">
                <a:ea typeface="Calibri"/>
                <a:cs typeface="Calibri"/>
              </a:rPr>
              <a:t>húsinum</a:t>
            </a:r>
            <a:r>
              <a:rPr lang="da-DK" dirty="0">
                <a:ea typeface="Calibri"/>
                <a:cs typeface="Calibri"/>
              </a:rPr>
              <a:t>?</a:t>
            </a:r>
          </a:p>
          <a:p>
            <a:r>
              <a:rPr lang="da-DK" dirty="0">
                <a:ea typeface="Calibri"/>
                <a:cs typeface="Calibri"/>
              </a:rPr>
              <a:t>Orkan </a:t>
            </a:r>
            <a:r>
              <a:rPr lang="da-DK" err="1">
                <a:ea typeface="Calibri"/>
                <a:cs typeface="Calibri"/>
              </a:rPr>
              <a:t>ið</a:t>
            </a:r>
            <a:r>
              <a:rPr lang="da-DK" dirty="0">
                <a:ea typeface="Calibri"/>
                <a:cs typeface="Calibri"/>
              </a:rPr>
              <a:t> </a:t>
            </a:r>
            <a:r>
              <a:rPr lang="da-DK" err="1">
                <a:ea typeface="Calibri"/>
                <a:cs typeface="Calibri"/>
              </a:rPr>
              <a:t>fær</a:t>
            </a:r>
            <a:r>
              <a:rPr lang="da-DK" dirty="0">
                <a:ea typeface="Calibri"/>
                <a:cs typeface="Calibri"/>
              </a:rPr>
              <a:t> </a:t>
            </a:r>
            <a:r>
              <a:rPr lang="da-DK" err="1">
                <a:ea typeface="Calibri"/>
                <a:cs typeface="Calibri"/>
              </a:rPr>
              <a:t>telduna</a:t>
            </a:r>
            <a:r>
              <a:rPr lang="da-DK" dirty="0">
                <a:ea typeface="Calibri"/>
                <a:cs typeface="Calibri"/>
              </a:rPr>
              <a:t> at </a:t>
            </a:r>
            <a:r>
              <a:rPr lang="da-DK" err="1">
                <a:ea typeface="Calibri"/>
                <a:cs typeface="Calibri"/>
              </a:rPr>
              <a:t>tendra</a:t>
            </a:r>
            <a:r>
              <a:rPr lang="da-DK" dirty="0">
                <a:ea typeface="Calibri"/>
                <a:cs typeface="Calibri"/>
              </a:rPr>
              <a:t>? </a:t>
            </a:r>
          </a:p>
          <a:p>
            <a:r>
              <a:rPr lang="da-DK" dirty="0">
                <a:ea typeface="Calibri"/>
                <a:cs typeface="Calibri"/>
              </a:rPr>
              <a:t>Orkan, </a:t>
            </a:r>
            <a:r>
              <a:rPr lang="da-DK" err="1">
                <a:ea typeface="Calibri"/>
                <a:cs typeface="Calibri"/>
              </a:rPr>
              <a:t>ið</a:t>
            </a:r>
            <a:r>
              <a:rPr lang="da-DK" dirty="0">
                <a:ea typeface="Calibri"/>
                <a:cs typeface="Calibri"/>
              </a:rPr>
              <a:t> </a:t>
            </a:r>
            <a:r>
              <a:rPr lang="da-DK" err="1">
                <a:ea typeface="Calibri"/>
                <a:cs typeface="Calibri"/>
              </a:rPr>
              <a:t>fær</a:t>
            </a:r>
            <a:r>
              <a:rPr lang="da-DK" dirty="0">
                <a:ea typeface="Calibri"/>
                <a:cs typeface="Calibri"/>
              </a:rPr>
              <a:t> </a:t>
            </a:r>
            <a:r>
              <a:rPr lang="da-DK" err="1">
                <a:ea typeface="Calibri"/>
                <a:cs typeface="Calibri"/>
              </a:rPr>
              <a:t>plantuna</a:t>
            </a:r>
            <a:r>
              <a:rPr lang="da-DK" dirty="0">
                <a:ea typeface="Calibri"/>
                <a:cs typeface="Calibri"/>
              </a:rPr>
              <a:t> at </a:t>
            </a:r>
            <a:r>
              <a:rPr lang="da-DK" err="1">
                <a:ea typeface="Calibri"/>
                <a:cs typeface="Calibri"/>
              </a:rPr>
              <a:t>vaksa</a:t>
            </a:r>
            <a:r>
              <a:rPr lang="da-DK" dirty="0">
                <a:ea typeface="Calibri"/>
                <a:cs typeface="Calibri"/>
              </a:rPr>
              <a:t>?</a:t>
            </a:r>
          </a:p>
          <a:p>
            <a:r>
              <a:rPr lang="da-DK" dirty="0">
                <a:ea typeface="Calibri"/>
                <a:cs typeface="Calibri"/>
              </a:rPr>
              <a:t>Orkan </a:t>
            </a:r>
            <a:r>
              <a:rPr lang="da-DK" err="1">
                <a:ea typeface="Calibri"/>
                <a:cs typeface="Calibri"/>
              </a:rPr>
              <a:t>ið</a:t>
            </a:r>
            <a:r>
              <a:rPr lang="da-DK" dirty="0">
                <a:ea typeface="Calibri"/>
                <a:cs typeface="Calibri"/>
              </a:rPr>
              <a:t> </a:t>
            </a:r>
            <a:r>
              <a:rPr lang="da-DK" err="1">
                <a:ea typeface="Calibri"/>
                <a:cs typeface="Calibri"/>
              </a:rPr>
              <a:t>kroppurin</a:t>
            </a:r>
            <a:r>
              <a:rPr lang="da-DK" dirty="0">
                <a:ea typeface="Calibri"/>
                <a:cs typeface="Calibri"/>
              </a:rPr>
              <a:t> </a:t>
            </a:r>
            <a:r>
              <a:rPr lang="da-DK" err="1">
                <a:ea typeface="Calibri"/>
                <a:cs typeface="Calibri"/>
              </a:rPr>
              <a:t>brúkar</a:t>
            </a:r>
            <a:r>
              <a:rPr lang="da-DK" dirty="0">
                <a:ea typeface="Calibri"/>
                <a:cs typeface="Calibri"/>
              </a:rPr>
              <a:t> til at </a:t>
            </a:r>
            <a:r>
              <a:rPr lang="da-DK" err="1">
                <a:ea typeface="Calibri"/>
                <a:cs typeface="Calibri"/>
              </a:rPr>
              <a:t>vera</a:t>
            </a:r>
            <a:r>
              <a:rPr lang="da-DK" dirty="0">
                <a:ea typeface="Calibri"/>
                <a:cs typeface="Calibri"/>
              </a:rPr>
              <a:t> til?</a:t>
            </a:r>
          </a:p>
          <a:p>
            <a:endParaRPr lang="da-DK">
              <a:ea typeface="Calibri"/>
              <a:cs typeface="Calibri"/>
            </a:endParaRPr>
          </a:p>
        </p:txBody>
      </p:sp>
      <p:pic>
        <p:nvPicPr>
          <p:cNvPr id="4" name="Billede 3" descr="Energi - Alt om biogas, atomkraft og andre energikilder | illvid.dk">
            <a:extLst>
              <a:ext uri="{FF2B5EF4-FFF2-40B4-BE49-F238E27FC236}">
                <a16:creationId xmlns:a16="http://schemas.microsoft.com/office/drawing/2014/main" id="{13606E9A-705D-968A-2A6A-3EA215400EF6}"/>
              </a:ext>
            </a:extLst>
          </p:cNvPr>
          <p:cNvPicPr>
            <a:picLocks noChangeAspect="1"/>
          </p:cNvPicPr>
          <p:nvPr/>
        </p:nvPicPr>
        <p:blipFill>
          <a:blip r:embed="rId2"/>
          <a:srcRect l="11031" r="22337"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3465088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E2E20-D930-796D-64D7-ACE35E8D7023}"/>
              </a:ext>
            </a:extLst>
          </p:cNvPr>
          <p:cNvSpPr>
            <a:spLocks noGrp="1"/>
          </p:cNvSpPr>
          <p:nvPr>
            <p:ph type="title"/>
          </p:nvPr>
        </p:nvSpPr>
        <p:spPr>
          <a:xfrm>
            <a:off x="1529442" y="731520"/>
            <a:ext cx="10052958" cy="962590"/>
          </a:xfrm>
        </p:spPr>
        <p:txBody>
          <a:bodyPr anchor="b">
            <a:normAutofit/>
          </a:bodyPr>
          <a:lstStyle/>
          <a:p>
            <a:r>
              <a:rPr lang="en-US" sz="3400" dirty="0" err="1"/>
              <a:t>Sambandið</a:t>
            </a:r>
            <a:r>
              <a:rPr lang="en-US" sz="3400" dirty="0"/>
              <a:t> </a:t>
            </a:r>
            <a:r>
              <a:rPr lang="en-US" sz="3400" dirty="0" err="1"/>
              <a:t>ímillum</a:t>
            </a:r>
            <a:r>
              <a:rPr lang="en-US" sz="3400" dirty="0"/>
              <a:t> mat, ATP </a:t>
            </a:r>
            <a:r>
              <a:rPr lang="en-US" sz="3400" dirty="0" err="1"/>
              <a:t>og</a:t>
            </a:r>
            <a:r>
              <a:rPr lang="en-US" sz="3400" dirty="0"/>
              <a:t> </a:t>
            </a:r>
            <a:r>
              <a:rPr lang="en-US" sz="3400" dirty="0" err="1"/>
              <a:t>rørslu</a:t>
            </a:r>
            <a:endParaRPr lang="en-US" sz="3400" dirty="0" err="1">
              <a:ea typeface="Calibri Light"/>
              <a:cs typeface="Calibri Light"/>
            </a:endParaRPr>
          </a:p>
        </p:txBody>
      </p:sp>
      <p:pic>
        <p:nvPicPr>
          <p:cNvPr id="5" name="Content Placeholder 4" descr="Undersøg cellevækst i et reagensglas.">
            <a:extLst>
              <a:ext uri="{FF2B5EF4-FFF2-40B4-BE49-F238E27FC236}">
                <a16:creationId xmlns:a16="http://schemas.microsoft.com/office/drawing/2014/main" id="{DFD3CDAF-4342-409F-BF97-03E6CFE97FA0}"/>
              </a:ext>
            </a:extLst>
          </p:cNvPr>
          <p:cNvPicPr>
            <a:picLocks noGrp="1" noChangeAspect="1"/>
          </p:cNvPicPr>
          <p:nvPr>
            <p:ph sz="quarter" idx="15"/>
          </p:nvPr>
        </p:nvPicPr>
        <p:blipFill>
          <a:blip r:embed="rId3"/>
          <a:srcRect l="10135" r="18909" b="-1"/>
          <a:stretch>
            <a:fillRect/>
          </a:stretch>
        </p:blipFill>
        <p:spPr>
          <a:xfrm>
            <a:off x="1524000" y="1905000"/>
            <a:ext cx="4846320" cy="4268788"/>
          </a:xfrm>
          <a:prstGeom prst="rect">
            <a:avLst/>
          </a:prstGeom>
          <a:noFill/>
        </p:spPr>
      </p:pic>
      <p:sp>
        <p:nvSpPr>
          <p:cNvPr id="4" name="Content Placeholder 3">
            <a:extLst>
              <a:ext uri="{FF2B5EF4-FFF2-40B4-BE49-F238E27FC236}">
                <a16:creationId xmlns:a16="http://schemas.microsoft.com/office/drawing/2014/main" id="{894DB948-CD90-D50E-3EDE-2A2EE4556DFF}"/>
              </a:ext>
            </a:extLst>
          </p:cNvPr>
          <p:cNvSpPr>
            <a:spLocks noGrp="1"/>
          </p:cNvSpPr>
          <p:nvPr>
            <p:ph sz="quarter" idx="16"/>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736080" y="1905000"/>
            <a:ext cx="4846320" cy="4268788"/>
          </a:xfrm>
        </p:spPr>
        <p:txBody>
          <a:bodyPr vert="horz" lIns="91440" tIns="45720" rIns="91440" bIns="45720" rtlCol="0" anchor="t">
            <a:normAutofit/>
          </a:bodyPr>
          <a:lstStyle/>
          <a:p>
            <a:pPr marL="0" indent="0">
              <a:spcBef>
                <a:spcPts val="2500"/>
              </a:spcBef>
              <a:buNone/>
            </a:pPr>
            <a:r>
              <a:rPr lang="en-US" sz="1600" b="1" dirty="0"/>
              <a:t>Mat sum </a:t>
            </a:r>
            <a:r>
              <a:rPr lang="en-US" sz="1600" b="1" err="1"/>
              <a:t>orkukelda</a:t>
            </a:r>
            <a:endParaRPr lang="en-US" sz="1600" err="1">
              <a:ea typeface="Calibri"/>
              <a:cs typeface="Calibri"/>
            </a:endParaRPr>
          </a:p>
          <a:p>
            <a:pPr marL="0" indent="0">
              <a:spcBef>
                <a:spcPts val="2500"/>
              </a:spcBef>
              <a:buNone/>
            </a:pPr>
            <a:r>
              <a:rPr lang="da-DK" sz="1600" err="1"/>
              <a:t>Matur</a:t>
            </a:r>
            <a:r>
              <a:rPr lang="da-DK" sz="1600" dirty="0"/>
              <a:t> </a:t>
            </a:r>
            <a:r>
              <a:rPr lang="da-DK" sz="1600" err="1"/>
              <a:t>inniheldur</a:t>
            </a:r>
            <a:r>
              <a:rPr lang="da-DK" sz="1600" dirty="0"/>
              <a:t> kolhydratir</a:t>
            </a:r>
            <a:r>
              <a:rPr sz="1600" dirty="0"/>
              <a:t>, </a:t>
            </a:r>
            <a:r>
              <a:rPr lang="da-DK" sz="1600" err="1"/>
              <a:t>feitt</a:t>
            </a:r>
            <a:r>
              <a:rPr sz="1600" dirty="0"/>
              <a:t> </a:t>
            </a:r>
            <a:r>
              <a:rPr sz="1600" err="1"/>
              <a:t>og</a:t>
            </a:r>
            <a:r>
              <a:rPr sz="1600" dirty="0"/>
              <a:t> </a:t>
            </a:r>
            <a:r>
              <a:rPr lang="da-DK" sz="1600" err="1"/>
              <a:t>proteinir</a:t>
            </a:r>
            <a:r>
              <a:rPr lang="da-DK" sz="1600" dirty="0"/>
              <a:t>, </a:t>
            </a:r>
            <a:r>
              <a:rPr lang="da-DK" sz="1600" err="1"/>
              <a:t>ið</a:t>
            </a:r>
            <a:r>
              <a:rPr lang="da-DK" sz="1600" dirty="0"/>
              <a:t> </a:t>
            </a:r>
            <a:r>
              <a:rPr lang="da-DK" sz="1600" err="1"/>
              <a:t>verður</a:t>
            </a:r>
            <a:r>
              <a:rPr lang="da-DK" sz="1600" dirty="0"/>
              <a:t> </a:t>
            </a:r>
            <a:r>
              <a:rPr lang="da-DK" sz="1600" err="1"/>
              <a:t>umgjørt</a:t>
            </a:r>
            <a:r>
              <a:rPr lang="da-DK" sz="1600" dirty="0"/>
              <a:t> </a:t>
            </a:r>
            <a:r>
              <a:rPr sz="1600" err="1"/>
              <a:t>til</a:t>
            </a:r>
            <a:r>
              <a:rPr sz="1600" dirty="0"/>
              <a:t> </a:t>
            </a:r>
            <a:r>
              <a:rPr lang="da-DK" sz="1600" err="1"/>
              <a:t>orku</a:t>
            </a:r>
            <a:r>
              <a:rPr lang="da-DK" sz="1600" dirty="0"/>
              <a:t> í </a:t>
            </a:r>
            <a:r>
              <a:rPr lang="da-DK" sz="1600" err="1"/>
              <a:t>kroppinum</a:t>
            </a:r>
            <a:r>
              <a:rPr lang="da-DK" sz="1600" dirty="0"/>
              <a:t> </a:t>
            </a:r>
            <a:r>
              <a:rPr lang="da-DK" sz="1600" err="1"/>
              <a:t>við</a:t>
            </a:r>
            <a:r>
              <a:rPr lang="da-DK" sz="1600" dirty="0"/>
              <a:t> </a:t>
            </a:r>
            <a:r>
              <a:rPr lang="da-DK" sz="1600" err="1"/>
              <a:t>niðurbróting</a:t>
            </a:r>
            <a:r>
              <a:rPr sz="1600" dirty="0"/>
              <a:t>.</a:t>
            </a:r>
            <a:endParaRPr lang="en-US" sz="1600">
              <a:ea typeface="Calibri"/>
              <a:cs typeface="Calibri"/>
            </a:endParaRPr>
          </a:p>
          <a:p>
            <a:pPr marL="0" indent="0">
              <a:spcBef>
                <a:spcPts val="2500"/>
              </a:spcBef>
              <a:buNone/>
            </a:pPr>
            <a:r>
              <a:rPr lang="en-US" sz="1600" b="1" dirty="0"/>
              <a:t>ATP sum </a:t>
            </a:r>
            <a:r>
              <a:rPr lang="en-US" sz="1600" b="1" err="1"/>
              <a:t>orkuvaluta</a:t>
            </a:r>
            <a:endParaRPr lang="en-US" sz="1600" b="1" err="1">
              <a:ea typeface="Calibri"/>
              <a:cs typeface="Calibri"/>
            </a:endParaRPr>
          </a:p>
          <a:p>
            <a:pPr marL="0" lvl="1" indent="0">
              <a:buNone/>
            </a:pPr>
            <a:r>
              <a:rPr sz="1600" dirty="0"/>
              <a:t>ATP </a:t>
            </a:r>
            <a:r>
              <a:rPr lang="da-DK" sz="1600" err="1"/>
              <a:t>lagrar</a:t>
            </a:r>
            <a:r>
              <a:rPr lang="da-DK" sz="1600" dirty="0"/>
              <a:t> og</a:t>
            </a:r>
            <a:r>
              <a:rPr sz="1600" dirty="0"/>
              <a:t> </a:t>
            </a:r>
            <a:r>
              <a:rPr lang="da-DK" sz="1600" err="1"/>
              <a:t>letur</a:t>
            </a:r>
            <a:r>
              <a:rPr lang="da-DK" sz="1600" dirty="0"/>
              <a:t> </a:t>
            </a:r>
            <a:r>
              <a:rPr lang="da-DK" sz="1600" err="1"/>
              <a:t>orku</a:t>
            </a:r>
            <a:r>
              <a:rPr lang="da-DK" sz="1600" dirty="0"/>
              <a:t>  </a:t>
            </a:r>
            <a:r>
              <a:rPr sz="1600" err="1"/>
              <a:t>til</a:t>
            </a:r>
            <a:r>
              <a:rPr sz="1600" dirty="0"/>
              <a:t> </a:t>
            </a:r>
            <a:r>
              <a:rPr lang="da-DK" sz="1600" err="1"/>
              <a:t>lívsviktigar</a:t>
            </a:r>
            <a:r>
              <a:rPr lang="da-DK" sz="1600" dirty="0"/>
              <a:t> mannagongdir </a:t>
            </a:r>
            <a:r>
              <a:rPr lang="da-DK" sz="1600" err="1"/>
              <a:t>hjá</a:t>
            </a:r>
            <a:r>
              <a:rPr lang="da-DK" sz="1600" dirty="0"/>
              <a:t> </a:t>
            </a:r>
            <a:r>
              <a:rPr lang="da-DK" sz="1600" err="1"/>
              <a:t>kyknunum</a:t>
            </a:r>
            <a:r>
              <a:rPr lang="da-DK" sz="1600" dirty="0"/>
              <a:t> so sum </a:t>
            </a:r>
            <a:r>
              <a:rPr lang="da-DK" sz="1600" err="1"/>
              <a:t>vøddasamandrátt</a:t>
            </a:r>
            <a:r>
              <a:rPr lang="da-DK" sz="1600" dirty="0"/>
              <a:t> og </a:t>
            </a:r>
            <a:r>
              <a:rPr lang="da-DK" sz="1600" err="1"/>
              <a:t>flyting</a:t>
            </a:r>
            <a:r>
              <a:rPr lang="da-DK" sz="1600" dirty="0"/>
              <a:t> av </a:t>
            </a:r>
            <a:r>
              <a:rPr lang="da-DK" sz="1600" err="1"/>
              <a:t>ymiskum</a:t>
            </a:r>
            <a:r>
              <a:rPr lang="da-DK" sz="1600" dirty="0"/>
              <a:t> </a:t>
            </a:r>
            <a:r>
              <a:rPr lang="da-DK" sz="1600" err="1"/>
              <a:t>stoffum</a:t>
            </a:r>
            <a:r>
              <a:rPr lang="da-DK" sz="1600" dirty="0"/>
              <a:t>.</a:t>
            </a:r>
            <a:endParaRPr lang="en-US" sz="1600" dirty="0">
              <a:ea typeface="Calibri"/>
              <a:cs typeface="Calibri"/>
            </a:endParaRPr>
          </a:p>
          <a:p>
            <a:pPr marL="0" indent="0">
              <a:spcBef>
                <a:spcPts val="2500"/>
              </a:spcBef>
              <a:buNone/>
            </a:pPr>
            <a:r>
              <a:rPr lang="en-US" sz="1600" b="1" err="1"/>
              <a:t>Rørsla</a:t>
            </a:r>
            <a:r>
              <a:rPr lang="en-US" sz="1600" b="1" dirty="0"/>
              <a:t> </a:t>
            </a:r>
            <a:r>
              <a:rPr lang="en-US" sz="1600" b="1" err="1"/>
              <a:t>drivin</a:t>
            </a:r>
            <a:r>
              <a:rPr lang="en-US" sz="1600" b="1" dirty="0"/>
              <a:t> </a:t>
            </a:r>
            <a:r>
              <a:rPr lang="en-US" sz="1600" b="1" err="1"/>
              <a:t>af</a:t>
            </a:r>
            <a:r>
              <a:rPr lang="en-US" sz="1600" b="1" dirty="0"/>
              <a:t> ATP</a:t>
            </a:r>
            <a:endParaRPr lang="en-US" sz="1600" b="1">
              <a:ea typeface="Calibri"/>
              <a:cs typeface="Calibri"/>
            </a:endParaRPr>
          </a:p>
          <a:p>
            <a:pPr marL="0" lvl="1" indent="0">
              <a:buNone/>
            </a:pPr>
            <a:r>
              <a:rPr sz="1600" dirty="0"/>
              <a:t>ATP </a:t>
            </a:r>
            <a:r>
              <a:rPr lang="da-DK" sz="1600" err="1"/>
              <a:t>gevur</a:t>
            </a:r>
            <a:r>
              <a:rPr lang="da-DK" sz="1600" dirty="0"/>
              <a:t> </a:t>
            </a:r>
            <a:r>
              <a:rPr lang="da-DK" sz="1600" err="1"/>
              <a:t>orku</a:t>
            </a:r>
            <a:r>
              <a:rPr lang="da-DK" sz="1600" dirty="0"/>
              <a:t> til </a:t>
            </a:r>
            <a:r>
              <a:rPr lang="da-DK" sz="1600" err="1"/>
              <a:t>vøddarørslur</a:t>
            </a:r>
            <a:r>
              <a:rPr sz="1600" dirty="0"/>
              <a:t>, </a:t>
            </a:r>
            <a:r>
              <a:rPr lang="da-DK" sz="1600" dirty="0"/>
              <a:t>sum er </a:t>
            </a:r>
            <a:r>
              <a:rPr lang="da-DK" sz="1600" err="1"/>
              <a:t>grundarlagið</a:t>
            </a:r>
            <a:r>
              <a:rPr lang="da-DK" sz="1600" dirty="0"/>
              <a:t> </a:t>
            </a:r>
            <a:r>
              <a:rPr lang="da-DK" sz="1600" err="1"/>
              <a:t>fyri</a:t>
            </a:r>
            <a:r>
              <a:rPr lang="da-DK" sz="1600" dirty="0"/>
              <a:t> at </a:t>
            </a:r>
            <a:r>
              <a:rPr lang="da-DK" sz="1600" err="1"/>
              <a:t>kroppurin</a:t>
            </a:r>
            <a:r>
              <a:rPr lang="da-DK" sz="1600" dirty="0"/>
              <a:t> </a:t>
            </a:r>
            <a:r>
              <a:rPr lang="da-DK" sz="1600" err="1"/>
              <a:t>kann</a:t>
            </a:r>
            <a:r>
              <a:rPr lang="da-DK" sz="1600" dirty="0"/>
              <a:t> </a:t>
            </a:r>
            <a:r>
              <a:rPr lang="da-DK" sz="1600" err="1"/>
              <a:t>flyta</a:t>
            </a:r>
            <a:r>
              <a:rPr lang="da-DK" sz="1600" dirty="0"/>
              <a:t> </a:t>
            </a:r>
            <a:r>
              <a:rPr lang="da-DK" sz="1600" err="1"/>
              <a:t>seg</a:t>
            </a:r>
            <a:r>
              <a:rPr lang="da-DK" sz="1600" dirty="0"/>
              <a:t> og </a:t>
            </a:r>
            <a:r>
              <a:rPr lang="da-DK" sz="1600" err="1"/>
              <a:t>virka</a:t>
            </a:r>
            <a:r>
              <a:rPr sz="1600" dirty="0"/>
              <a:t>.</a:t>
            </a:r>
            <a:endParaRPr lang="en-US" sz="1600" dirty="0"/>
          </a:p>
        </p:txBody>
      </p:sp>
    </p:spTree>
    <p:extLst>
      <p:ext uri="{BB962C8B-B14F-4D97-AF65-F5344CB8AC3E}">
        <p14:creationId xmlns:p14="http://schemas.microsoft.com/office/powerpoint/2010/main" val="24347127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lede 3" descr="Organeller - Biotech Academy">
            <a:extLst>
              <a:ext uri="{FF2B5EF4-FFF2-40B4-BE49-F238E27FC236}">
                <a16:creationId xmlns:a16="http://schemas.microsoft.com/office/drawing/2014/main" id="{74CFA9FF-555F-ABC6-A2A8-34FB85074B41}"/>
              </a:ext>
            </a:extLst>
          </p:cNvPr>
          <p:cNvPicPr>
            <a:picLocks noChangeAspect="1"/>
          </p:cNvPicPr>
          <p:nvPr/>
        </p:nvPicPr>
        <p:blipFill>
          <a:blip r:embed="rId2"/>
          <a:stretch>
            <a:fillRect/>
          </a:stretch>
        </p:blipFill>
        <p:spPr>
          <a:xfrm>
            <a:off x="514350" y="2632075"/>
            <a:ext cx="4899025" cy="3586163"/>
          </a:xfrm>
          <a:prstGeom prst="rect">
            <a:avLst/>
          </a:prstGeom>
        </p:spPr>
      </p:pic>
      <p:pic>
        <p:nvPicPr>
          <p:cNvPr id="5" name="Billede 4" descr="celler – Biologividen">
            <a:extLst>
              <a:ext uri="{FF2B5EF4-FFF2-40B4-BE49-F238E27FC236}">
                <a16:creationId xmlns:a16="http://schemas.microsoft.com/office/drawing/2014/main" id="{D3FFE538-222B-D4D6-DEFE-84CD20826A4C}"/>
              </a:ext>
            </a:extLst>
          </p:cNvPr>
          <p:cNvPicPr>
            <a:picLocks noChangeAspect="1"/>
          </p:cNvPicPr>
          <p:nvPr/>
        </p:nvPicPr>
        <p:blipFill>
          <a:blip r:embed="rId3"/>
          <a:stretch>
            <a:fillRect/>
          </a:stretch>
        </p:blipFill>
        <p:spPr>
          <a:xfrm>
            <a:off x="5692575" y="3092989"/>
            <a:ext cx="5860589" cy="3401808"/>
          </a:xfrm>
          <a:prstGeom prst="rect">
            <a:avLst/>
          </a:prstGeom>
        </p:spPr>
      </p:pic>
      <p:sp>
        <p:nvSpPr>
          <p:cNvPr id="2" name="Titel 1"/>
          <p:cNvSpPr>
            <a:spLocks noGrp="1"/>
          </p:cNvSpPr>
          <p:nvPr>
            <p:ph type="ctrTitle"/>
          </p:nvPr>
        </p:nvSpPr>
        <p:spPr>
          <a:xfrm>
            <a:off x="638881" y="417576"/>
            <a:ext cx="10909640" cy="1249394"/>
          </a:xfrm>
        </p:spPr>
        <p:txBody>
          <a:bodyPr anchor="ctr">
            <a:normAutofit/>
          </a:bodyPr>
          <a:lstStyle/>
          <a:p>
            <a:r>
              <a:rPr lang="en-US" sz="6600">
                <a:cs typeface="Calibri Light"/>
              </a:rPr>
              <a:t>Kyknur</a:t>
            </a:r>
            <a:endParaRPr lang="en-US" sz="6600"/>
          </a:p>
        </p:txBody>
      </p:sp>
      <p:sp>
        <p:nvSpPr>
          <p:cNvPr id="3" name="Undertitel 2"/>
          <p:cNvSpPr>
            <a:spLocks noGrp="1"/>
          </p:cNvSpPr>
          <p:nvPr>
            <p:ph type="subTitle" idx="1"/>
          </p:nvPr>
        </p:nvSpPr>
        <p:spPr>
          <a:xfrm>
            <a:off x="638881" y="1809541"/>
            <a:ext cx="10909643" cy="687406"/>
          </a:xfrm>
        </p:spPr>
        <p:txBody>
          <a:bodyPr anchor="ctr">
            <a:normAutofit/>
          </a:bodyPr>
          <a:lstStyle/>
          <a:p>
            <a:endParaRPr lang="en-US"/>
          </a:p>
        </p:txBody>
      </p:sp>
    </p:spTree>
    <p:extLst>
      <p:ext uri="{BB962C8B-B14F-4D97-AF65-F5344CB8AC3E}">
        <p14:creationId xmlns:p14="http://schemas.microsoft.com/office/powerpoint/2010/main" val="3424942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82382A-A24F-087A-19FA-A35C08D7CCCE}"/>
              </a:ext>
            </a:extLst>
          </p:cNvPr>
          <p:cNvSpPr>
            <a:spLocks noGrp="1"/>
          </p:cNvSpPr>
          <p:nvPr>
            <p:ph type="title"/>
          </p:nvPr>
        </p:nvSpPr>
        <p:spPr>
          <a:xfrm>
            <a:off x="876693" y="741391"/>
            <a:ext cx="4597747" cy="1616203"/>
          </a:xfrm>
        </p:spPr>
        <p:txBody>
          <a:bodyPr anchor="b">
            <a:normAutofit/>
          </a:bodyPr>
          <a:lstStyle/>
          <a:p>
            <a:r>
              <a:rPr lang="da-DK" sz="3200">
                <a:ea typeface="Calibri Light"/>
                <a:cs typeface="Calibri Light"/>
              </a:rPr>
              <a:t>Kyknur</a:t>
            </a:r>
            <a:endParaRPr lang="da-DK" sz="3200"/>
          </a:p>
        </p:txBody>
      </p:sp>
      <p:sp>
        <p:nvSpPr>
          <p:cNvPr id="3" name="Pladsholder til indhold 2">
            <a:extLst>
              <a:ext uri="{FF2B5EF4-FFF2-40B4-BE49-F238E27FC236}">
                <a16:creationId xmlns:a16="http://schemas.microsoft.com/office/drawing/2014/main" id="{64E142D9-50E7-DB95-A1D5-686E2ADF8A62}"/>
              </a:ext>
            </a:extLst>
          </p:cNvPr>
          <p:cNvSpPr>
            <a:spLocks noGrp="1"/>
          </p:cNvSpPr>
          <p:nvPr>
            <p:ph idx="1"/>
          </p:nvPr>
        </p:nvSpPr>
        <p:spPr>
          <a:xfrm>
            <a:off x="876693" y="2533476"/>
            <a:ext cx="4597746" cy="3447832"/>
          </a:xfrm>
        </p:spPr>
        <p:txBody>
          <a:bodyPr vert="horz" lIns="91440" tIns="45720" rIns="91440" bIns="45720" rtlCol="0" anchor="t">
            <a:normAutofit/>
          </a:bodyPr>
          <a:lstStyle/>
          <a:p>
            <a:r>
              <a:rPr lang="da-DK" sz="2000">
                <a:ea typeface="Calibri"/>
                <a:cs typeface="Calibri"/>
              </a:rPr>
              <a:t>Eukaryoter kyknur– Kyknurnar hava eina ella fleiri kjarnur</a:t>
            </a:r>
          </a:p>
          <a:p>
            <a:endParaRPr lang="da-DK" sz="2000">
              <a:ea typeface="Calibri"/>
              <a:cs typeface="Calibri"/>
            </a:endParaRPr>
          </a:p>
          <a:p>
            <a:r>
              <a:rPr lang="da-DK" sz="2000">
                <a:ea typeface="Calibri"/>
                <a:cs typeface="Calibri"/>
              </a:rPr>
              <a:t>Djórakyknur og plantukyknur</a:t>
            </a:r>
          </a:p>
          <a:p>
            <a:endParaRPr lang="da-DK" sz="2000">
              <a:ea typeface="Calibri"/>
              <a:cs typeface="Calibri"/>
            </a:endParaRPr>
          </a:p>
          <a:p>
            <a:r>
              <a:rPr lang="da-DK" sz="2000">
                <a:ea typeface="Calibri"/>
                <a:cs typeface="Calibri"/>
              </a:rPr>
              <a:t>Prokaryotar kyknur – ongan kjarna – bakteriur</a:t>
            </a:r>
          </a:p>
          <a:p>
            <a:endParaRPr lang="da-DK" sz="2000">
              <a:ea typeface="Calibri"/>
              <a:cs typeface="Calibri"/>
            </a:endParaRPr>
          </a:p>
        </p:txBody>
      </p:sp>
      <p:pic>
        <p:nvPicPr>
          <p:cNvPr id="4" name="Billede 3" descr="bakterier - Opbygning, forekomst og formering - Lex">
            <a:extLst>
              <a:ext uri="{FF2B5EF4-FFF2-40B4-BE49-F238E27FC236}">
                <a16:creationId xmlns:a16="http://schemas.microsoft.com/office/drawing/2014/main" id="{C441C68B-F07E-6FE2-14FF-7CEE92826E4A}"/>
              </a:ext>
            </a:extLst>
          </p:cNvPr>
          <p:cNvPicPr>
            <a:picLocks noChangeAspect="1"/>
          </p:cNvPicPr>
          <p:nvPr/>
        </p:nvPicPr>
        <p:blipFill>
          <a:blip r:embed="rId2"/>
          <a:stretch>
            <a:fillRect/>
          </a:stretch>
        </p:blipFill>
        <p:spPr>
          <a:xfrm>
            <a:off x="6096001" y="2006108"/>
            <a:ext cx="5319062" cy="2770701"/>
          </a:xfrm>
          <a:prstGeom prst="rect">
            <a:avLst/>
          </a:prstGeom>
        </p:spPr>
      </p:pic>
      <p:grpSp>
        <p:nvGrpSpPr>
          <p:cNvPr id="9" name="Group 8">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0" name="Rectangle 9">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94733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358A6BD-835A-701B-9AEA-BFEFD34B0960}"/>
              </a:ext>
            </a:extLst>
          </p:cNvPr>
          <p:cNvSpPr>
            <a:spLocks noGrp="1"/>
          </p:cNvSpPr>
          <p:nvPr>
            <p:ph type="title"/>
          </p:nvPr>
        </p:nvSpPr>
        <p:spPr>
          <a:xfrm>
            <a:off x="466722" y="586855"/>
            <a:ext cx="3201366" cy="3387497"/>
          </a:xfrm>
        </p:spPr>
        <p:txBody>
          <a:bodyPr anchor="b">
            <a:normAutofit/>
          </a:bodyPr>
          <a:lstStyle/>
          <a:p>
            <a:pPr algn="r"/>
            <a:r>
              <a:rPr lang="da-DK" sz="4000" b="1">
                <a:solidFill>
                  <a:srgbClr val="FFFFFF"/>
                </a:solidFill>
                <a:ea typeface="Calibri Light"/>
                <a:cs typeface="Calibri Light"/>
              </a:rPr>
              <a:t>Kyknur</a:t>
            </a:r>
            <a:endParaRPr lang="da-DK" sz="4000" b="1">
              <a:solidFill>
                <a:srgbClr val="FFFFFF"/>
              </a:solidFill>
            </a:endParaRPr>
          </a:p>
        </p:txBody>
      </p:sp>
      <p:sp>
        <p:nvSpPr>
          <p:cNvPr id="3" name="Pladsholder til indhold 2">
            <a:extLst>
              <a:ext uri="{FF2B5EF4-FFF2-40B4-BE49-F238E27FC236}">
                <a16:creationId xmlns:a16="http://schemas.microsoft.com/office/drawing/2014/main" id="{E94D178D-BCF3-C336-C2BD-0B7C59DF1AF4}"/>
              </a:ext>
            </a:extLst>
          </p:cNvPr>
          <p:cNvSpPr>
            <a:spLocks noGrp="1"/>
          </p:cNvSpPr>
          <p:nvPr>
            <p:ph idx="1"/>
          </p:nvPr>
        </p:nvSpPr>
        <p:spPr>
          <a:xfrm>
            <a:off x="4581727" y="649480"/>
            <a:ext cx="3025303" cy="5546047"/>
          </a:xfrm>
        </p:spPr>
        <p:txBody>
          <a:bodyPr vert="horz" lIns="91440" tIns="45720" rIns="91440" bIns="45720" rtlCol="0" anchor="ctr">
            <a:noAutofit/>
          </a:bodyPr>
          <a:lstStyle/>
          <a:p>
            <a:r>
              <a:rPr lang="da-DK" sz="1800" b="1" err="1">
                <a:ea typeface="Calibri"/>
                <a:cs typeface="Calibri"/>
              </a:rPr>
              <a:t>Einkyknuverur</a:t>
            </a:r>
            <a:r>
              <a:rPr lang="da-DK" sz="1800" b="1" dirty="0">
                <a:ea typeface="Calibri"/>
                <a:cs typeface="Calibri"/>
              </a:rPr>
              <a:t> – </a:t>
            </a:r>
            <a:r>
              <a:rPr lang="da-DK" sz="1800" b="1" err="1">
                <a:ea typeface="Calibri"/>
                <a:cs typeface="Calibri"/>
              </a:rPr>
              <a:t>bakteriur</a:t>
            </a:r>
            <a:r>
              <a:rPr lang="da-DK" sz="1800" b="1" dirty="0">
                <a:ea typeface="Calibri"/>
                <a:cs typeface="Calibri"/>
              </a:rPr>
              <a:t> - </a:t>
            </a:r>
            <a:r>
              <a:rPr lang="da-DK" sz="1800" b="1" err="1">
                <a:ea typeface="Calibri"/>
                <a:cs typeface="Calibri"/>
              </a:rPr>
              <a:t>amøbir</a:t>
            </a:r>
            <a:r>
              <a:rPr lang="da-DK" sz="1800" b="1" dirty="0">
                <a:ea typeface="Calibri"/>
                <a:cs typeface="Calibri"/>
              </a:rPr>
              <a:t> og </a:t>
            </a:r>
            <a:r>
              <a:rPr lang="da-DK" sz="1800" b="1" err="1">
                <a:ea typeface="Calibri"/>
                <a:cs typeface="Calibri"/>
              </a:rPr>
              <a:t>ymisk</a:t>
            </a:r>
            <a:r>
              <a:rPr lang="da-DK" sz="1800" b="1" dirty="0">
                <a:ea typeface="Calibri"/>
                <a:cs typeface="Calibri"/>
              </a:rPr>
              <a:t> </a:t>
            </a:r>
            <a:r>
              <a:rPr lang="da-DK" sz="1800" b="1" err="1">
                <a:ea typeface="Calibri"/>
                <a:cs typeface="Calibri"/>
              </a:rPr>
              <a:t>sløg</a:t>
            </a:r>
            <a:r>
              <a:rPr lang="da-DK" sz="1800" b="1" dirty="0">
                <a:ea typeface="Calibri"/>
                <a:cs typeface="Calibri"/>
              </a:rPr>
              <a:t> av </a:t>
            </a:r>
            <a:r>
              <a:rPr lang="da-DK" sz="1800" b="1" err="1">
                <a:ea typeface="Calibri"/>
                <a:cs typeface="Calibri"/>
              </a:rPr>
              <a:t>algum</a:t>
            </a:r>
            <a:endParaRPr lang="da-DK" sz="1800" b="1">
              <a:ea typeface="Calibri"/>
              <a:cs typeface="Calibri"/>
            </a:endParaRPr>
          </a:p>
          <a:p>
            <a:endParaRPr lang="da-DK" sz="1800" b="1" dirty="0">
              <a:ea typeface="Calibri"/>
              <a:cs typeface="Calibri"/>
            </a:endParaRPr>
          </a:p>
          <a:p>
            <a:r>
              <a:rPr lang="da-DK" sz="1800" b="1" err="1">
                <a:ea typeface="Calibri"/>
                <a:cs typeface="Calibri"/>
              </a:rPr>
              <a:t>Aðrar</a:t>
            </a:r>
            <a:r>
              <a:rPr lang="da-DK" sz="1800" b="1" dirty="0">
                <a:ea typeface="Calibri"/>
                <a:cs typeface="Calibri"/>
              </a:rPr>
              <a:t> </a:t>
            </a:r>
            <a:r>
              <a:rPr lang="da-DK" sz="1800" b="1" err="1">
                <a:ea typeface="Calibri"/>
                <a:cs typeface="Calibri"/>
              </a:rPr>
              <a:t>verur</a:t>
            </a:r>
            <a:r>
              <a:rPr lang="da-DK" sz="1800" b="1" dirty="0">
                <a:ea typeface="Calibri"/>
                <a:cs typeface="Calibri"/>
              </a:rPr>
              <a:t> </a:t>
            </a:r>
            <a:r>
              <a:rPr lang="da-DK" sz="1800" b="1" err="1">
                <a:ea typeface="Calibri"/>
                <a:cs typeface="Calibri"/>
              </a:rPr>
              <a:t>uppbygdar</a:t>
            </a:r>
            <a:r>
              <a:rPr lang="da-DK" sz="1800" b="1" dirty="0">
                <a:ea typeface="Calibri"/>
                <a:cs typeface="Calibri"/>
              </a:rPr>
              <a:t> av </a:t>
            </a:r>
            <a:r>
              <a:rPr lang="da-DK" sz="1800" b="1" err="1">
                <a:ea typeface="Calibri"/>
                <a:cs typeface="Calibri"/>
              </a:rPr>
              <a:t>fleri</a:t>
            </a:r>
            <a:r>
              <a:rPr lang="da-DK" sz="1800" b="1" dirty="0">
                <a:ea typeface="Calibri"/>
                <a:cs typeface="Calibri"/>
              </a:rPr>
              <a:t> </a:t>
            </a:r>
            <a:r>
              <a:rPr lang="da-DK" sz="1800" b="1" err="1">
                <a:ea typeface="Calibri"/>
                <a:cs typeface="Calibri"/>
              </a:rPr>
              <a:t>milliónum</a:t>
            </a:r>
            <a:r>
              <a:rPr lang="da-DK" sz="1800" b="1" dirty="0">
                <a:ea typeface="Calibri"/>
                <a:cs typeface="Calibri"/>
              </a:rPr>
              <a:t> av </a:t>
            </a:r>
            <a:r>
              <a:rPr lang="da-DK" sz="1800" b="1" err="1">
                <a:ea typeface="Calibri"/>
                <a:cs typeface="Calibri"/>
              </a:rPr>
              <a:t>kyknum</a:t>
            </a:r>
            <a:endParaRPr lang="da-DK" sz="1800" b="1">
              <a:ea typeface="Calibri"/>
              <a:cs typeface="Calibri"/>
            </a:endParaRPr>
          </a:p>
          <a:p>
            <a:endParaRPr lang="da-DK" sz="1800" b="1" dirty="0">
              <a:ea typeface="Calibri"/>
              <a:cs typeface="Calibri"/>
            </a:endParaRPr>
          </a:p>
          <a:p>
            <a:r>
              <a:rPr lang="da-DK" sz="1800" b="1" err="1">
                <a:ea typeface="Calibri"/>
                <a:cs typeface="Calibri"/>
              </a:rPr>
              <a:t>Menniskja</a:t>
            </a:r>
            <a:r>
              <a:rPr lang="da-DK" sz="1800" b="1" dirty="0">
                <a:ea typeface="Calibri"/>
                <a:cs typeface="Calibri"/>
              </a:rPr>
              <a:t> </a:t>
            </a:r>
            <a:r>
              <a:rPr lang="da-DK" sz="1800" b="1" err="1">
                <a:ea typeface="Calibri"/>
                <a:cs typeface="Calibri"/>
              </a:rPr>
              <a:t>uppbygt</a:t>
            </a:r>
            <a:r>
              <a:rPr lang="da-DK" sz="1800" b="1" dirty="0">
                <a:ea typeface="Calibri"/>
                <a:cs typeface="Calibri"/>
              </a:rPr>
              <a:t> av 100 </a:t>
            </a:r>
            <a:r>
              <a:rPr lang="da-DK" sz="1800" b="1" err="1">
                <a:ea typeface="Calibri"/>
                <a:cs typeface="Calibri"/>
              </a:rPr>
              <a:t>billiónum</a:t>
            </a:r>
            <a:r>
              <a:rPr lang="da-DK" sz="1800" b="1" dirty="0">
                <a:ea typeface="Calibri"/>
                <a:cs typeface="Calibri"/>
              </a:rPr>
              <a:t> </a:t>
            </a:r>
            <a:r>
              <a:rPr lang="da-DK" sz="1800" b="1" err="1">
                <a:ea typeface="Calibri"/>
                <a:cs typeface="Calibri"/>
              </a:rPr>
              <a:t>kyknum</a:t>
            </a:r>
            <a:r>
              <a:rPr lang="da-DK" sz="1800" b="1" dirty="0">
                <a:ea typeface="Calibri"/>
                <a:cs typeface="Calibri"/>
              </a:rPr>
              <a:t>  </a:t>
            </a:r>
          </a:p>
          <a:p>
            <a:r>
              <a:rPr lang="da-DK" sz="1800" b="1" dirty="0" err="1">
                <a:ea typeface="Calibri"/>
                <a:cs typeface="Calibri"/>
              </a:rPr>
              <a:t>t.d</a:t>
            </a:r>
            <a:r>
              <a:rPr lang="da-DK" sz="1800" b="1" dirty="0">
                <a:ea typeface="Calibri"/>
                <a:cs typeface="Calibri"/>
              </a:rPr>
              <a:t> </a:t>
            </a:r>
            <a:r>
              <a:rPr lang="da-DK" sz="1800" b="1" dirty="0" err="1">
                <a:ea typeface="Calibri"/>
                <a:cs typeface="Calibri"/>
              </a:rPr>
              <a:t>vøddakyknur</a:t>
            </a:r>
            <a:r>
              <a:rPr lang="da-DK" sz="1800" b="1" dirty="0">
                <a:ea typeface="Calibri"/>
                <a:cs typeface="Calibri"/>
              </a:rPr>
              <a:t>, </a:t>
            </a:r>
            <a:r>
              <a:rPr lang="da-DK" sz="1800" b="1" dirty="0" err="1">
                <a:ea typeface="Calibri"/>
                <a:cs typeface="Calibri"/>
              </a:rPr>
              <a:t>húðkyknur</a:t>
            </a:r>
            <a:r>
              <a:rPr lang="da-DK" sz="1800" b="1" dirty="0">
                <a:ea typeface="Calibri"/>
                <a:cs typeface="Calibri"/>
              </a:rPr>
              <a:t>, </a:t>
            </a:r>
            <a:r>
              <a:rPr lang="da-DK" sz="1800" b="1" dirty="0" err="1">
                <a:ea typeface="Calibri"/>
                <a:cs typeface="Calibri"/>
              </a:rPr>
              <a:t>blóðkyknur</a:t>
            </a:r>
            <a:r>
              <a:rPr lang="da-DK" sz="1800" b="1" dirty="0">
                <a:ea typeface="Calibri"/>
                <a:cs typeface="Calibri"/>
              </a:rPr>
              <a:t> og </a:t>
            </a:r>
            <a:r>
              <a:rPr lang="da-DK" sz="1800" b="1" dirty="0" err="1">
                <a:ea typeface="Calibri"/>
                <a:cs typeface="Calibri"/>
              </a:rPr>
              <a:t>nervakyknur</a:t>
            </a:r>
            <a:r>
              <a:rPr lang="da-DK" sz="1800" b="1" dirty="0">
                <a:ea typeface="Calibri"/>
                <a:cs typeface="Calibri"/>
              </a:rPr>
              <a:t> osv. </a:t>
            </a:r>
          </a:p>
          <a:p>
            <a:endParaRPr lang="da-DK" sz="1800" b="1" dirty="0">
              <a:ea typeface="Calibri"/>
              <a:cs typeface="Calibri"/>
            </a:endParaRPr>
          </a:p>
          <a:p>
            <a:r>
              <a:rPr lang="da-DK" sz="1800" b="1" err="1">
                <a:ea typeface="Calibri"/>
                <a:cs typeface="Calibri"/>
              </a:rPr>
              <a:t>Kyknurnar</a:t>
            </a:r>
            <a:r>
              <a:rPr lang="da-DK" sz="1800" b="1" dirty="0">
                <a:ea typeface="Calibri"/>
                <a:cs typeface="Calibri"/>
              </a:rPr>
              <a:t> </a:t>
            </a:r>
            <a:r>
              <a:rPr lang="da-DK" sz="1800" b="1" err="1">
                <a:ea typeface="Calibri"/>
                <a:cs typeface="Calibri"/>
              </a:rPr>
              <a:t>hjá</a:t>
            </a:r>
            <a:r>
              <a:rPr lang="da-DK" sz="1800" b="1" dirty="0">
                <a:ea typeface="Calibri"/>
                <a:cs typeface="Calibri"/>
              </a:rPr>
              <a:t> </a:t>
            </a:r>
            <a:r>
              <a:rPr lang="da-DK" sz="1800" b="1" err="1">
                <a:ea typeface="Calibri"/>
                <a:cs typeface="Calibri"/>
              </a:rPr>
              <a:t>menniskjum</a:t>
            </a:r>
            <a:r>
              <a:rPr lang="da-DK" sz="1800" b="1" dirty="0">
                <a:ea typeface="Calibri"/>
                <a:cs typeface="Calibri"/>
              </a:rPr>
              <a:t> </a:t>
            </a:r>
            <a:r>
              <a:rPr lang="da-DK" sz="1800" b="1" err="1">
                <a:ea typeface="Calibri"/>
                <a:cs typeface="Calibri"/>
              </a:rPr>
              <a:t>síggja</a:t>
            </a:r>
            <a:r>
              <a:rPr lang="da-DK" sz="1800" b="1" dirty="0">
                <a:ea typeface="Calibri"/>
                <a:cs typeface="Calibri"/>
              </a:rPr>
              <a:t> sera </a:t>
            </a:r>
            <a:r>
              <a:rPr lang="da-DK" sz="1800" b="1" err="1">
                <a:ea typeface="Calibri"/>
                <a:cs typeface="Calibri"/>
              </a:rPr>
              <a:t>ymiskar</a:t>
            </a:r>
            <a:r>
              <a:rPr lang="da-DK" sz="1800" b="1" dirty="0">
                <a:ea typeface="Calibri"/>
                <a:cs typeface="Calibri"/>
              </a:rPr>
              <a:t> </a:t>
            </a:r>
            <a:r>
              <a:rPr lang="da-DK" sz="1800" b="1" err="1">
                <a:ea typeface="Calibri"/>
                <a:cs typeface="Calibri"/>
              </a:rPr>
              <a:t>út</a:t>
            </a:r>
            <a:r>
              <a:rPr lang="da-DK" sz="1800" b="1" dirty="0">
                <a:ea typeface="Calibri"/>
                <a:cs typeface="Calibri"/>
              </a:rPr>
              <a:t> - alt </a:t>
            </a:r>
            <a:r>
              <a:rPr lang="da-DK" sz="1800" b="1" err="1">
                <a:ea typeface="Calibri"/>
                <a:cs typeface="Calibri"/>
              </a:rPr>
              <a:t>eftir</a:t>
            </a:r>
            <a:r>
              <a:rPr lang="da-DK" sz="1800" b="1" dirty="0">
                <a:ea typeface="Calibri"/>
                <a:cs typeface="Calibri"/>
              </a:rPr>
              <a:t> </a:t>
            </a:r>
            <a:r>
              <a:rPr lang="da-DK" sz="1800" b="1" err="1">
                <a:ea typeface="Calibri"/>
                <a:cs typeface="Calibri"/>
              </a:rPr>
              <a:t>hvat</a:t>
            </a:r>
            <a:r>
              <a:rPr lang="da-DK" sz="1800" b="1" dirty="0">
                <a:ea typeface="Calibri"/>
                <a:cs typeface="Calibri"/>
              </a:rPr>
              <a:t> tær </a:t>
            </a:r>
            <a:r>
              <a:rPr lang="da-DK" sz="1800" b="1" err="1">
                <a:ea typeface="Calibri"/>
                <a:cs typeface="Calibri"/>
              </a:rPr>
              <a:t>skula</a:t>
            </a:r>
            <a:r>
              <a:rPr lang="da-DK" sz="1800" b="1" dirty="0">
                <a:ea typeface="Calibri"/>
                <a:cs typeface="Calibri"/>
              </a:rPr>
              <a:t> </a:t>
            </a:r>
            <a:r>
              <a:rPr lang="da-DK" sz="1800" b="1" err="1">
                <a:ea typeface="Calibri"/>
                <a:cs typeface="Calibri"/>
              </a:rPr>
              <a:t>brúkast</a:t>
            </a:r>
            <a:r>
              <a:rPr lang="da-DK" sz="1800" b="1" dirty="0">
                <a:ea typeface="Calibri"/>
                <a:cs typeface="Calibri"/>
              </a:rPr>
              <a:t> til. </a:t>
            </a:r>
          </a:p>
          <a:p>
            <a:endParaRPr lang="da-DK" sz="1800" b="1" dirty="0">
              <a:ea typeface="Calibri"/>
              <a:cs typeface="Calibri"/>
            </a:endParaRPr>
          </a:p>
          <a:p>
            <a:r>
              <a:rPr lang="da-DK" sz="1800" b="1" err="1">
                <a:ea typeface="Calibri"/>
                <a:cs typeface="Calibri"/>
              </a:rPr>
              <a:t>Reyða</a:t>
            </a:r>
            <a:r>
              <a:rPr lang="da-DK" sz="1800" b="1" dirty="0">
                <a:ea typeface="Calibri"/>
                <a:cs typeface="Calibri"/>
              </a:rPr>
              <a:t> </a:t>
            </a:r>
            <a:r>
              <a:rPr lang="da-DK" sz="1800" b="1" err="1">
                <a:ea typeface="Calibri"/>
                <a:cs typeface="Calibri"/>
              </a:rPr>
              <a:t>blóðkyknan</a:t>
            </a:r>
            <a:r>
              <a:rPr lang="da-DK" sz="1800" b="1" dirty="0">
                <a:ea typeface="Calibri"/>
                <a:cs typeface="Calibri"/>
              </a:rPr>
              <a:t> er </a:t>
            </a:r>
            <a:r>
              <a:rPr lang="da-DK" sz="1800" b="1" err="1">
                <a:ea typeface="Calibri"/>
                <a:cs typeface="Calibri"/>
              </a:rPr>
              <a:t>okkara</a:t>
            </a:r>
            <a:r>
              <a:rPr lang="da-DK" sz="1800" b="1" dirty="0">
                <a:ea typeface="Calibri"/>
                <a:cs typeface="Calibri"/>
              </a:rPr>
              <a:t> </a:t>
            </a:r>
            <a:r>
              <a:rPr lang="da-DK" sz="1800" b="1" err="1">
                <a:ea typeface="Calibri"/>
                <a:cs typeface="Calibri"/>
              </a:rPr>
              <a:t>minsta</a:t>
            </a:r>
            <a:r>
              <a:rPr lang="da-DK" sz="1800" b="1" dirty="0">
                <a:ea typeface="Calibri"/>
                <a:cs typeface="Calibri"/>
              </a:rPr>
              <a:t> </a:t>
            </a:r>
            <a:r>
              <a:rPr lang="da-DK" sz="1800" b="1" err="1">
                <a:ea typeface="Calibri"/>
                <a:cs typeface="Calibri"/>
              </a:rPr>
              <a:t>kykna</a:t>
            </a:r>
            <a:r>
              <a:rPr lang="da-DK" sz="1800" b="1" dirty="0">
                <a:ea typeface="Calibri"/>
                <a:cs typeface="Calibri"/>
              </a:rPr>
              <a:t> – 0,0007 cm í </a:t>
            </a:r>
            <a:r>
              <a:rPr lang="da-DK" sz="1800" b="1" err="1">
                <a:ea typeface="Calibri"/>
                <a:cs typeface="Calibri"/>
              </a:rPr>
              <a:t>tvørmáti</a:t>
            </a:r>
            <a:endParaRPr lang="da-DK" sz="1800" b="1">
              <a:ea typeface="Calibri"/>
              <a:cs typeface="Calibri"/>
            </a:endParaRPr>
          </a:p>
          <a:p>
            <a:pPr marL="0" indent="0">
              <a:buNone/>
            </a:pPr>
            <a:endParaRPr lang="da-DK" sz="1800" b="1" dirty="0">
              <a:ea typeface="Calibri"/>
              <a:cs typeface="Calibri"/>
            </a:endParaRPr>
          </a:p>
        </p:txBody>
      </p:sp>
      <p:pic>
        <p:nvPicPr>
          <p:cNvPr id="4" name="Billede 3" descr="Cellers udvikling - Biotech Academy">
            <a:extLst>
              <a:ext uri="{FF2B5EF4-FFF2-40B4-BE49-F238E27FC236}">
                <a16:creationId xmlns:a16="http://schemas.microsoft.com/office/drawing/2014/main" id="{5A42E283-317E-3AB3-54B5-58B82F5D20FA}"/>
              </a:ext>
            </a:extLst>
          </p:cNvPr>
          <p:cNvPicPr>
            <a:picLocks noChangeAspect="1"/>
          </p:cNvPicPr>
          <p:nvPr/>
        </p:nvPicPr>
        <p:blipFill>
          <a:blip r:embed="rId2"/>
          <a:stretch>
            <a:fillRect/>
          </a:stretch>
        </p:blipFill>
        <p:spPr>
          <a:xfrm>
            <a:off x="8109502" y="2178155"/>
            <a:ext cx="3615776" cy="2513569"/>
          </a:xfrm>
          <a:prstGeom prst="rect">
            <a:avLst/>
          </a:prstGeom>
        </p:spPr>
      </p:pic>
    </p:spTree>
    <p:extLst>
      <p:ext uri="{BB962C8B-B14F-4D97-AF65-F5344CB8AC3E}">
        <p14:creationId xmlns:p14="http://schemas.microsoft.com/office/powerpoint/2010/main" val="2830576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32A826A-0BDD-2744-0823-D7BBF5F71832}"/>
              </a:ext>
            </a:extLst>
          </p:cNvPr>
          <p:cNvSpPr>
            <a:spLocks noGrp="1"/>
          </p:cNvSpPr>
          <p:nvPr>
            <p:ph type="title"/>
          </p:nvPr>
        </p:nvSpPr>
        <p:spPr>
          <a:xfrm>
            <a:off x="804672" y="802955"/>
            <a:ext cx="4766330" cy="1454051"/>
          </a:xfrm>
        </p:spPr>
        <p:txBody>
          <a:bodyPr>
            <a:normAutofit/>
          </a:bodyPr>
          <a:lstStyle/>
          <a:p>
            <a:r>
              <a:rPr lang="da-DK" sz="3600" b="1">
                <a:solidFill>
                  <a:schemeClr val="tx2"/>
                </a:solidFill>
                <a:ea typeface="Calibri Light"/>
                <a:cs typeface="Calibri Light"/>
              </a:rPr>
              <a:t>Djórakyknan</a:t>
            </a:r>
          </a:p>
        </p:txBody>
      </p:sp>
      <p:sp>
        <p:nvSpPr>
          <p:cNvPr id="3" name="Pladsholder til indhold 2">
            <a:extLst>
              <a:ext uri="{FF2B5EF4-FFF2-40B4-BE49-F238E27FC236}">
                <a16:creationId xmlns:a16="http://schemas.microsoft.com/office/drawing/2014/main" id="{8AEA76D2-988C-D372-E03C-A3113D3713CB}"/>
              </a:ext>
            </a:extLst>
          </p:cNvPr>
          <p:cNvSpPr>
            <a:spLocks noGrp="1"/>
          </p:cNvSpPr>
          <p:nvPr>
            <p:ph idx="1"/>
          </p:nvPr>
        </p:nvSpPr>
        <p:spPr>
          <a:xfrm>
            <a:off x="602116" y="1929759"/>
            <a:ext cx="4968505" cy="3845400"/>
          </a:xfrm>
        </p:spPr>
        <p:txBody>
          <a:bodyPr vert="horz" lIns="91440" tIns="45720" rIns="91440" bIns="45720" rtlCol="0" anchor="t">
            <a:noAutofit/>
          </a:bodyPr>
          <a:lstStyle/>
          <a:p>
            <a:r>
              <a:rPr lang="da-DK" sz="1800" err="1">
                <a:solidFill>
                  <a:schemeClr val="tx2"/>
                </a:solidFill>
                <a:ea typeface="Calibri" panose="020F0502020204030204"/>
                <a:cs typeface="Calibri" panose="020F0502020204030204"/>
              </a:rPr>
              <a:t>Rundan</a:t>
            </a:r>
            <a:r>
              <a:rPr lang="da-DK" sz="1800" dirty="0">
                <a:solidFill>
                  <a:schemeClr val="tx2"/>
                </a:solidFill>
                <a:ea typeface="Calibri" panose="020F0502020204030204"/>
                <a:cs typeface="Calibri" panose="020F0502020204030204"/>
              </a:rPr>
              <a:t> form      </a:t>
            </a:r>
          </a:p>
          <a:p>
            <a:endParaRPr lang="da-DK" sz="1800" dirty="0">
              <a:solidFill>
                <a:schemeClr val="tx2"/>
              </a:solidFill>
              <a:ea typeface="Calibri" panose="020F0502020204030204"/>
              <a:cs typeface="Calibri" panose="020F0502020204030204"/>
            </a:endParaRPr>
          </a:p>
          <a:p>
            <a:r>
              <a:rPr lang="da-DK" sz="1800" dirty="0" err="1">
                <a:solidFill>
                  <a:schemeClr val="tx2"/>
                </a:solidFill>
                <a:ea typeface="Calibri" panose="020F0502020204030204"/>
                <a:cs typeface="Calibri" panose="020F0502020204030204"/>
              </a:rPr>
              <a:t>Toyggiliga</a:t>
            </a:r>
            <a:r>
              <a:rPr lang="da-DK" sz="1800" dirty="0">
                <a:solidFill>
                  <a:schemeClr val="tx2"/>
                </a:solidFill>
                <a:ea typeface="Calibri" panose="020F0502020204030204"/>
                <a:cs typeface="Calibri" panose="020F0502020204030204"/>
              </a:rPr>
              <a:t> </a:t>
            </a:r>
            <a:r>
              <a:rPr lang="da-DK" sz="1800" dirty="0" err="1">
                <a:solidFill>
                  <a:schemeClr val="tx2"/>
                </a:solidFill>
                <a:ea typeface="Calibri" panose="020F0502020204030204"/>
                <a:cs typeface="Calibri" panose="020F0502020204030204"/>
              </a:rPr>
              <a:t>kyknuhinnu</a:t>
            </a:r>
            <a:r>
              <a:rPr lang="da-DK" sz="1800" dirty="0">
                <a:solidFill>
                  <a:schemeClr val="tx2"/>
                </a:solidFill>
                <a:ea typeface="Calibri" panose="020F0502020204030204"/>
                <a:cs typeface="Calibri" panose="020F0502020204030204"/>
              </a:rPr>
              <a:t> (</a:t>
            </a:r>
            <a:r>
              <a:rPr lang="da-DK" sz="1800" dirty="0" err="1">
                <a:solidFill>
                  <a:schemeClr val="tx2"/>
                </a:solidFill>
                <a:ea typeface="Calibri" panose="020F0502020204030204"/>
                <a:cs typeface="Calibri" panose="020F0502020204030204"/>
              </a:rPr>
              <a:t>eitt</a:t>
            </a:r>
            <a:r>
              <a:rPr lang="da-DK" sz="1800" dirty="0">
                <a:solidFill>
                  <a:schemeClr val="tx2"/>
                </a:solidFill>
                <a:ea typeface="Calibri" panose="020F0502020204030204"/>
                <a:cs typeface="Calibri" panose="020F0502020204030204"/>
              </a:rPr>
              <a:t> </a:t>
            </a:r>
            <a:r>
              <a:rPr lang="da-DK" sz="1800" dirty="0" err="1">
                <a:solidFill>
                  <a:schemeClr val="tx2"/>
                </a:solidFill>
                <a:ea typeface="Calibri" panose="020F0502020204030204"/>
                <a:cs typeface="Calibri" panose="020F0502020204030204"/>
              </a:rPr>
              <a:t>sindur</a:t>
            </a:r>
            <a:r>
              <a:rPr lang="da-DK" sz="1800" dirty="0">
                <a:solidFill>
                  <a:schemeClr val="tx2"/>
                </a:solidFill>
                <a:ea typeface="Calibri" panose="020F0502020204030204"/>
                <a:cs typeface="Calibri" panose="020F0502020204030204"/>
              </a:rPr>
              <a:t> sum </a:t>
            </a:r>
            <a:r>
              <a:rPr lang="da-DK" sz="1800" dirty="0" err="1">
                <a:solidFill>
                  <a:schemeClr val="tx2"/>
                </a:solidFill>
                <a:ea typeface="Calibri" panose="020F0502020204030204"/>
                <a:cs typeface="Calibri" panose="020F0502020204030204"/>
              </a:rPr>
              <a:t>ein</a:t>
            </a:r>
            <a:r>
              <a:rPr lang="da-DK" sz="1800" dirty="0">
                <a:solidFill>
                  <a:schemeClr val="tx2"/>
                </a:solidFill>
                <a:ea typeface="Calibri" panose="020F0502020204030204"/>
                <a:cs typeface="Calibri" panose="020F0502020204030204"/>
              </a:rPr>
              <a:t> </a:t>
            </a:r>
            <a:r>
              <a:rPr lang="da-DK" sz="1800" dirty="0" err="1">
                <a:solidFill>
                  <a:schemeClr val="tx2"/>
                </a:solidFill>
                <a:ea typeface="Calibri" panose="020F0502020204030204"/>
                <a:cs typeface="Calibri" panose="020F0502020204030204"/>
              </a:rPr>
              <a:t>vatnballón</a:t>
            </a:r>
            <a:r>
              <a:rPr lang="da-DK" sz="1800" dirty="0">
                <a:solidFill>
                  <a:schemeClr val="tx2"/>
                </a:solidFill>
                <a:ea typeface="Calibri" panose="020F0502020204030204"/>
                <a:cs typeface="Calibri" panose="020F0502020204030204"/>
              </a:rPr>
              <a:t>) - </a:t>
            </a:r>
            <a:r>
              <a:rPr lang="da-DK" sz="1800" dirty="0" err="1">
                <a:solidFill>
                  <a:schemeClr val="tx2"/>
                </a:solidFill>
                <a:ea typeface="Calibri" panose="020F0502020204030204"/>
                <a:cs typeface="Calibri" panose="020F0502020204030204"/>
              </a:rPr>
              <a:t>gjørd</a:t>
            </a:r>
            <a:r>
              <a:rPr lang="da-DK" sz="1800" dirty="0">
                <a:solidFill>
                  <a:schemeClr val="tx2"/>
                </a:solidFill>
                <a:ea typeface="Calibri" panose="020F0502020204030204"/>
                <a:cs typeface="Calibri" panose="020F0502020204030204"/>
              </a:rPr>
              <a:t> av </a:t>
            </a:r>
            <a:r>
              <a:rPr lang="da-DK" sz="1800" dirty="0" err="1">
                <a:solidFill>
                  <a:schemeClr val="tx2"/>
                </a:solidFill>
                <a:ea typeface="Calibri" panose="020F0502020204030204"/>
                <a:cs typeface="Calibri" panose="020F0502020204030204"/>
              </a:rPr>
              <a:t>feitti</a:t>
            </a:r>
            <a:r>
              <a:rPr lang="da-DK" sz="1800" dirty="0">
                <a:solidFill>
                  <a:schemeClr val="tx2"/>
                </a:solidFill>
                <a:ea typeface="Calibri" panose="020F0502020204030204"/>
                <a:cs typeface="Calibri" panose="020F0502020204030204"/>
              </a:rPr>
              <a:t>. </a:t>
            </a:r>
            <a:r>
              <a:rPr lang="da-DK" sz="1800" dirty="0" err="1">
                <a:solidFill>
                  <a:schemeClr val="tx2"/>
                </a:solidFill>
                <a:ea typeface="Calibri" panose="020F0502020204030204"/>
                <a:cs typeface="Calibri" panose="020F0502020204030204"/>
              </a:rPr>
              <a:t>Tí</a:t>
            </a:r>
            <a:r>
              <a:rPr lang="da-DK" sz="1800" dirty="0">
                <a:solidFill>
                  <a:schemeClr val="tx2"/>
                </a:solidFill>
                <a:ea typeface="Calibri" panose="020F0502020204030204"/>
                <a:cs typeface="Calibri" panose="020F0502020204030204"/>
              </a:rPr>
              <a:t> </a:t>
            </a:r>
            <a:r>
              <a:rPr lang="da-DK" sz="1800" dirty="0" err="1">
                <a:solidFill>
                  <a:schemeClr val="tx2"/>
                </a:solidFill>
                <a:ea typeface="Calibri" panose="020F0502020204030204"/>
                <a:cs typeface="Calibri" panose="020F0502020204030204"/>
              </a:rPr>
              <a:t>viktug</a:t>
            </a:r>
            <a:r>
              <a:rPr lang="da-DK" sz="1800" dirty="0">
                <a:solidFill>
                  <a:schemeClr val="tx2"/>
                </a:solidFill>
                <a:ea typeface="Calibri" panose="020F0502020204030204"/>
                <a:cs typeface="Calibri" panose="020F0502020204030204"/>
              </a:rPr>
              <a:t> at </a:t>
            </a:r>
            <a:r>
              <a:rPr lang="da-DK" sz="1800" dirty="0" err="1">
                <a:solidFill>
                  <a:schemeClr val="tx2"/>
                </a:solidFill>
                <a:ea typeface="Calibri" panose="020F0502020204030204"/>
                <a:cs typeface="Calibri" panose="020F0502020204030204"/>
              </a:rPr>
              <a:t>vit</a:t>
            </a:r>
            <a:r>
              <a:rPr lang="da-DK" sz="1800" dirty="0">
                <a:solidFill>
                  <a:schemeClr val="tx2"/>
                </a:solidFill>
                <a:ea typeface="Calibri" panose="020F0502020204030204"/>
                <a:cs typeface="Calibri" panose="020F0502020204030204"/>
              </a:rPr>
              <a:t> </a:t>
            </a:r>
            <a:r>
              <a:rPr lang="da-DK" sz="1800" dirty="0" err="1">
                <a:solidFill>
                  <a:schemeClr val="tx2"/>
                </a:solidFill>
                <a:ea typeface="Calibri" panose="020F0502020204030204"/>
                <a:cs typeface="Calibri" panose="020F0502020204030204"/>
              </a:rPr>
              <a:t>fáa</a:t>
            </a:r>
            <a:r>
              <a:rPr lang="da-DK" sz="1800" dirty="0">
                <a:solidFill>
                  <a:schemeClr val="tx2"/>
                </a:solidFill>
                <a:ea typeface="Calibri" panose="020F0502020204030204"/>
                <a:cs typeface="Calibri" panose="020F0502020204030204"/>
              </a:rPr>
              <a:t> </a:t>
            </a:r>
            <a:r>
              <a:rPr lang="da-DK" sz="1800" dirty="0" err="1">
                <a:solidFill>
                  <a:schemeClr val="tx2"/>
                </a:solidFill>
                <a:ea typeface="Calibri" panose="020F0502020204030204"/>
                <a:cs typeface="Calibri" panose="020F0502020204030204"/>
              </a:rPr>
              <a:t>feitt</a:t>
            </a:r>
            <a:r>
              <a:rPr lang="da-DK" sz="1800" dirty="0">
                <a:solidFill>
                  <a:schemeClr val="tx2"/>
                </a:solidFill>
                <a:ea typeface="Calibri" panose="020F0502020204030204"/>
                <a:cs typeface="Calibri" panose="020F0502020204030204"/>
              </a:rPr>
              <a:t>, so </a:t>
            </a:r>
            <a:r>
              <a:rPr lang="da-DK" sz="1800" dirty="0" err="1">
                <a:solidFill>
                  <a:schemeClr val="tx2"/>
                </a:solidFill>
                <a:ea typeface="Calibri" panose="020F0502020204030204"/>
                <a:cs typeface="Calibri" panose="020F0502020204030204"/>
              </a:rPr>
              <a:t>vit</a:t>
            </a:r>
            <a:r>
              <a:rPr lang="da-DK" sz="1800" dirty="0">
                <a:solidFill>
                  <a:schemeClr val="tx2"/>
                </a:solidFill>
                <a:ea typeface="Calibri" panose="020F0502020204030204"/>
                <a:cs typeface="Calibri" panose="020F0502020204030204"/>
              </a:rPr>
              <a:t> </a:t>
            </a:r>
            <a:r>
              <a:rPr lang="da-DK" sz="1800" dirty="0" err="1">
                <a:solidFill>
                  <a:schemeClr val="tx2"/>
                </a:solidFill>
                <a:ea typeface="Calibri" panose="020F0502020204030204"/>
                <a:cs typeface="Calibri" panose="020F0502020204030204"/>
              </a:rPr>
              <a:t>kunna</a:t>
            </a:r>
            <a:r>
              <a:rPr lang="da-DK" sz="1800" dirty="0">
                <a:solidFill>
                  <a:schemeClr val="tx2"/>
                </a:solidFill>
                <a:ea typeface="Calibri" panose="020F0502020204030204"/>
                <a:cs typeface="Calibri" panose="020F0502020204030204"/>
              </a:rPr>
              <a:t> </a:t>
            </a:r>
            <a:r>
              <a:rPr lang="da-DK" sz="1800" dirty="0" err="1">
                <a:solidFill>
                  <a:schemeClr val="tx2"/>
                </a:solidFill>
                <a:ea typeface="Calibri" panose="020F0502020204030204"/>
                <a:cs typeface="Calibri" panose="020F0502020204030204"/>
              </a:rPr>
              <a:t>gera</a:t>
            </a:r>
            <a:r>
              <a:rPr lang="da-DK" sz="1800" dirty="0">
                <a:solidFill>
                  <a:schemeClr val="tx2"/>
                </a:solidFill>
                <a:ea typeface="Calibri" panose="020F0502020204030204"/>
                <a:cs typeface="Calibri" panose="020F0502020204030204"/>
              </a:rPr>
              <a:t> </a:t>
            </a:r>
            <a:r>
              <a:rPr lang="da-DK" sz="1800" dirty="0" err="1">
                <a:solidFill>
                  <a:schemeClr val="tx2"/>
                </a:solidFill>
                <a:ea typeface="Calibri" panose="020F0502020204030204"/>
                <a:cs typeface="Calibri" panose="020F0502020204030204"/>
              </a:rPr>
              <a:t>nýggjar</a:t>
            </a:r>
            <a:r>
              <a:rPr lang="da-DK" sz="1800" dirty="0">
                <a:solidFill>
                  <a:schemeClr val="tx2"/>
                </a:solidFill>
                <a:ea typeface="Calibri" panose="020F0502020204030204"/>
                <a:cs typeface="Calibri" panose="020F0502020204030204"/>
              </a:rPr>
              <a:t> </a:t>
            </a:r>
            <a:r>
              <a:rPr lang="da-DK" sz="1800" dirty="0" err="1">
                <a:solidFill>
                  <a:schemeClr val="tx2"/>
                </a:solidFill>
                <a:ea typeface="Calibri" panose="020F0502020204030204"/>
                <a:cs typeface="Calibri" panose="020F0502020204030204"/>
              </a:rPr>
              <a:t>kyknur</a:t>
            </a:r>
            <a:r>
              <a:rPr lang="da-DK" sz="1800" dirty="0">
                <a:solidFill>
                  <a:schemeClr val="tx2"/>
                </a:solidFill>
                <a:ea typeface="Calibri" panose="020F0502020204030204"/>
                <a:cs typeface="Calibri" panose="020F0502020204030204"/>
              </a:rPr>
              <a:t>. </a:t>
            </a:r>
          </a:p>
          <a:p>
            <a:endParaRPr lang="da-DK" sz="1800" dirty="0">
              <a:solidFill>
                <a:schemeClr val="tx2"/>
              </a:solidFill>
              <a:ea typeface="Calibri" panose="020F0502020204030204"/>
              <a:cs typeface="Calibri" panose="020F0502020204030204"/>
            </a:endParaRPr>
          </a:p>
          <a:p>
            <a:r>
              <a:rPr lang="da-DK" sz="1800" err="1">
                <a:solidFill>
                  <a:schemeClr val="tx2"/>
                </a:solidFill>
                <a:ea typeface="Calibri" panose="020F0502020204030204"/>
                <a:cs typeface="Calibri" panose="020F0502020204030204"/>
              </a:rPr>
              <a:t>Vatn</a:t>
            </a:r>
            <a:r>
              <a:rPr lang="da-DK" sz="1800" dirty="0">
                <a:solidFill>
                  <a:schemeClr val="tx2"/>
                </a:solidFill>
                <a:ea typeface="Calibri" panose="020F0502020204030204"/>
                <a:cs typeface="Calibri" panose="020F0502020204030204"/>
              </a:rPr>
              <a:t> – </a:t>
            </a:r>
            <a:r>
              <a:rPr lang="da-DK" sz="1800" err="1">
                <a:solidFill>
                  <a:schemeClr val="tx2"/>
                </a:solidFill>
                <a:ea typeface="Calibri" panose="020F0502020204030204"/>
                <a:cs typeface="Calibri" panose="020F0502020204030204"/>
              </a:rPr>
              <a:t>glukosa</a:t>
            </a:r>
            <a:r>
              <a:rPr lang="da-DK" sz="1800" dirty="0">
                <a:solidFill>
                  <a:schemeClr val="tx2"/>
                </a:solidFill>
                <a:ea typeface="Calibri" panose="020F0502020204030204"/>
                <a:cs typeface="Calibri" panose="020F0502020204030204"/>
              </a:rPr>
              <a:t> – oxygen, carbondioxid og </a:t>
            </a:r>
            <a:r>
              <a:rPr lang="da-DK" sz="1800" err="1">
                <a:solidFill>
                  <a:schemeClr val="tx2"/>
                </a:solidFill>
                <a:ea typeface="Calibri" panose="020F0502020204030204"/>
                <a:cs typeface="Calibri" panose="020F0502020204030204"/>
              </a:rPr>
              <a:t>onnur</a:t>
            </a:r>
            <a:r>
              <a:rPr lang="da-DK" sz="1800" dirty="0">
                <a:solidFill>
                  <a:schemeClr val="tx2"/>
                </a:solidFill>
                <a:ea typeface="Calibri" panose="020F0502020204030204"/>
                <a:cs typeface="Calibri" panose="020F0502020204030204"/>
              </a:rPr>
              <a:t> </a:t>
            </a:r>
            <a:r>
              <a:rPr lang="da-DK" sz="1800" err="1">
                <a:solidFill>
                  <a:schemeClr val="tx2"/>
                </a:solidFill>
                <a:ea typeface="Calibri" panose="020F0502020204030204"/>
                <a:cs typeface="Calibri" panose="020F0502020204030204"/>
              </a:rPr>
              <a:t>smá</a:t>
            </a:r>
            <a:r>
              <a:rPr lang="da-DK" sz="1800" dirty="0">
                <a:solidFill>
                  <a:schemeClr val="tx2"/>
                </a:solidFill>
                <a:ea typeface="Calibri" panose="020F0502020204030204"/>
                <a:cs typeface="Calibri" panose="020F0502020204030204"/>
              </a:rPr>
              <a:t> </a:t>
            </a:r>
            <a:r>
              <a:rPr lang="da-DK" sz="1800" err="1">
                <a:solidFill>
                  <a:schemeClr val="tx2"/>
                </a:solidFill>
                <a:ea typeface="Calibri" panose="020F0502020204030204"/>
                <a:cs typeface="Calibri" panose="020F0502020204030204"/>
              </a:rPr>
              <a:t>mýl</a:t>
            </a:r>
            <a:r>
              <a:rPr lang="da-DK" sz="1800" dirty="0">
                <a:solidFill>
                  <a:schemeClr val="tx2"/>
                </a:solidFill>
                <a:ea typeface="Calibri" panose="020F0502020204030204"/>
                <a:cs typeface="Calibri" panose="020F0502020204030204"/>
              </a:rPr>
              <a:t> </a:t>
            </a:r>
            <a:r>
              <a:rPr lang="da-DK" sz="1800" err="1">
                <a:solidFill>
                  <a:schemeClr val="tx2"/>
                </a:solidFill>
                <a:ea typeface="Calibri" panose="020F0502020204030204"/>
                <a:cs typeface="Calibri" panose="020F0502020204030204"/>
              </a:rPr>
              <a:t>kunnu</a:t>
            </a:r>
            <a:r>
              <a:rPr lang="da-DK" sz="1800" dirty="0">
                <a:solidFill>
                  <a:schemeClr val="tx2"/>
                </a:solidFill>
                <a:ea typeface="Calibri" panose="020F0502020204030204"/>
                <a:cs typeface="Calibri" panose="020F0502020204030204"/>
              </a:rPr>
              <a:t> </a:t>
            </a:r>
            <a:r>
              <a:rPr lang="da-DK" sz="1800" err="1">
                <a:solidFill>
                  <a:schemeClr val="tx2"/>
                </a:solidFill>
                <a:ea typeface="Calibri" panose="020F0502020204030204"/>
                <a:cs typeface="Calibri" panose="020F0502020204030204"/>
              </a:rPr>
              <a:t>fara</a:t>
            </a:r>
            <a:r>
              <a:rPr lang="da-DK" sz="1800" dirty="0">
                <a:solidFill>
                  <a:schemeClr val="tx2"/>
                </a:solidFill>
                <a:ea typeface="Calibri" panose="020F0502020204030204"/>
                <a:cs typeface="Calibri" panose="020F0502020204030204"/>
              </a:rPr>
              <a:t> </a:t>
            </a:r>
            <a:r>
              <a:rPr lang="da-DK" sz="1800" err="1">
                <a:solidFill>
                  <a:schemeClr val="tx2"/>
                </a:solidFill>
                <a:ea typeface="Calibri" panose="020F0502020204030204"/>
                <a:cs typeface="Calibri" panose="020F0502020204030204"/>
              </a:rPr>
              <a:t>ígjøgnum</a:t>
            </a:r>
            <a:r>
              <a:rPr lang="da-DK" sz="1800" dirty="0">
                <a:solidFill>
                  <a:schemeClr val="tx2"/>
                </a:solidFill>
                <a:ea typeface="Calibri" panose="020F0502020204030204"/>
                <a:cs typeface="Calibri" panose="020F0502020204030204"/>
              </a:rPr>
              <a:t> </a:t>
            </a:r>
            <a:r>
              <a:rPr lang="da-DK" sz="1800" err="1">
                <a:solidFill>
                  <a:schemeClr val="tx2"/>
                </a:solidFill>
                <a:ea typeface="Calibri" panose="020F0502020204030204"/>
                <a:cs typeface="Calibri" panose="020F0502020204030204"/>
              </a:rPr>
              <a:t>kyknuhinnuna</a:t>
            </a:r>
            <a:endParaRPr lang="da-DK" sz="1800">
              <a:solidFill>
                <a:schemeClr val="tx2"/>
              </a:solidFill>
              <a:ea typeface="Calibri" panose="020F0502020204030204"/>
              <a:cs typeface="Calibri" panose="020F0502020204030204"/>
            </a:endParaRPr>
          </a:p>
          <a:p>
            <a:endParaRPr lang="da-DK" sz="1800" dirty="0">
              <a:solidFill>
                <a:schemeClr val="tx2"/>
              </a:solidFill>
              <a:ea typeface="Calibri" panose="020F0502020204030204"/>
              <a:cs typeface="Calibri" panose="020F0502020204030204"/>
            </a:endParaRPr>
          </a:p>
          <a:p>
            <a:r>
              <a:rPr lang="da-DK" sz="1800" err="1">
                <a:solidFill>
                  <a:schemeClr val="tx2"/>
                </a:solidFill>
                <a:ea typeface="Calibri" panose="020F0502020204030204"/>
                <a:cs typeface="Calibri" panose="020F0502020204030204"/>
              </a:rPr>
              <a:t>Inni</a:t>
            </a:r>
            <a:r>
              <a:rPr lang="da-DK" sz="1800" dirty="0">
                <a:solidFill>
                  <a:schemeClr val="tx2"/>
                </a:solidFill>
                <a:ea typeface="Calibri" panose="020F0502020204030204"/>
                <a:cs typeface="Calibri" panose="020F0502020204030204"/>
              </a:rPr>
              <a:t> í </a:t>
            </a:r>
            <a:r>
              <a:rPr lang="da-DK" sz="1800" err="1">
                <a:solidFill>
                  <a:schemeClr val="tx2"/>
                </a:solidFill>
                <a:ea typeface="Calibri" panose="020F0502020204030204"/>
                <a:cs typeface="Calibri" panose="020F0502020204030204"/>
              </a:rPr>
              <a:t>kyknuni</a:t>
            </a:r>
            <a:r>
              <a:rPr lang="da-DK" sz="1800" dirty="0">
                <a:solidFill>
                  <a:schemeClr val="tx2"/>
                </a:solidFill>
                <a:ea typeface="Calibri" panose="020F0502020204030204"/>
                <a:cs typeface="Calibri" panose="020F0502020204030204"/>
              </a:rPr>
              <a:t> er </a:t>
            </a:r>
            <a:r>
              <a:rPr lang="da-DK" sz="1800" err="1">
                <a:solidFill>
                  <a:schemeClr val="tx2"/>
                </a:solidFill>
                <a:ea typeface="Calibri" panose="020F0502020204030204"/>
                <a:cs typeface="Calibri" panose="020F0502020204030204"/>
              </a:rPr>
              <a:t>slím</a:t>
            </a:r>
            <a:r>
              <a:rPr lang="da-DK" sz="1800" dirty="0">
                <a:solidFill>
                  <a:schemeClr val="tx2"/>
                </a:solidFill>
                <a:ea typeface="Calibri" panose="020F0502020204030204"/>
                <a:cs typeface="Calibri" panose="020F0502020204030204"/>
              </a:rPr>
              <a:t> (</a:t>
            </a:r>
            <a:r>
              <a:rPr lang="da-DK" sz="1800" err="1">
                <a:solidFill>
                  <a:schemeClr val="tx2"/>
                </a:solidFill>
                <a:ea typeface="Calibri" panose="020F0502020204030204"/>
                <a:cs typeface="Calibri" panose="020F0502020204030204"/>
              </a:rPr>
              <a:t>saman</a:t>
            </a:r>
            <a:r>
              <a:rPr lang="da-DK" sz="1800" dirty="0">
                <a:solidFill>
                  <a:schemeClr val="tx2"/>
                </a:solidFill>
                <a:ea typeface="Calibri" panose="020F0502020204030204"/>
                <a:cs typeface="Calibri" panose="020F0502020204030204"/>
              </a:rPr>
              <a:t> </a:t>
            </a:r>
            <a:r>
              <a:rPr lang="da-DK" sz="1800" err="1">
                <a:solidFill>
                  <a:schemeClr val="tx2"/>
                </a:solidFill>
                <a:ea typeface="Calibri" panose="020F0502020204030204"/>
                <a:cs typeface="Calibri" panose="020F0502020204030204"/>
              </a:rPr>
              <a:t>við</a:t>
            </a:r>
            <a:r>
              <a:rPr lang="da-DK" sz="1800" dirty="0">
                <a:solidFill>
                  <a:schemeClr val="tx2"/>
                </a:solidFill>
                <a:ea typeface="Calibri" panose="020F0502020204030204"/>
                <a:cs typeface="Calibri" panose="020F0502020204030204"/>
              </a:rPr>
              <a:t> </a:t>
            </a:r>
            <a:r>
              <a:rPr lang="da-DK" sz="1800" err="1">
                <a:solidFill>
                  <a:schemeClr val="tx2"/>
                </a:solidFill>
                <a:ea typeface="Calibri" panose="020F0502020204030204"/>
                <a:cs typeface="Calibri" panose="020F0502020204030204"/>
              </a:rPr>
              <a:t>smáu</a:t>
            </a:r>
            <a:r>
              <a:rPr lang="da-DK" sz="1800" dirty="0">
                <a:solidFill>
                  <a:schemeClr val="tx2"/>
                </a:solidFill>
                <a:ea typeface="Calibri" panose="020F0502020204030204"/>
                <a:cs typeface="Calibri" panose="020F0502020204030204"/>
              </a:rPr>
              <a:t> </a:t>
            </a:r>
            <a:r>
              <a:rPr lang="da-DK" sz="1800" err="1">
                <a:solidFill>
                  <a:schemeClr val="tx2"/>
                </a:solidFill>
                <a:ea typeface="Calibri" panose="020F0502020204030204"/>
                <a:cs typeface="Calibri" panose="020F0502020204030204"/>
              </a:rPr>
              <a:t>tingunum</a:t>
            </a:r>
            <a:r>
              <a:rPr lang="da-DK" sz="1800" dirty="0">
                <a:solidFill>
                  <a:schemeClr val="tx2"/>
                </a:solidFill>
                <a:ea typeface="Calibri" panose="020F0502020204030204"/>
                <a:cs typeface="Calibri" panose="020F0502020204030204"/>
              </a:rPr>
              <a:t> </a:t>
            </a:r>
            <a:r>
              <a:rPr lang="da-DK" sz="1800" err="1">
                <a:solidFill>
                  <a:schemeClr val="tx2"/>
                </a:solidFill>
                <a:ea typeface="Calibri" panose="020F0502020204030204"/>
                <a:cs typeface="Calibri" panose="020F0502020204030204"/>
              </a:rPr>
              <a:t>kallar</a:t>
            </a:r>
            <a:r>
              <a:rPr lang="da-DK" sz="1800" dirty="0">
                <a:solidFill>
                  <a:schemeClr val="tx2"/>
                </a:solidFill>
                <a:ea typeface="Calibri" panose="020F0502020204030204"/>
                <a:cs typeface="Calibri" panose="020F0502020204030204"/>
              </a:rPr>
              <a:t> man </a:t>
            </a:r>
            <a:r>
              <a:rPr lang="da-DK" sz="1800" err="1">
                <a:solidFill>
                  <a:schemeClr val="tx2"/>
                </a:solidFill>
                <a:ea typeface="Calibri" panose="020F0502020204030204"/>
                <a:cs typeface="Calibri" panose="020F0502020204030204"/>
              </a:rPr>
              <a:t>tað</a:t>
            </a:r>
            <a:r>
              <a:rPr lang="da-DK" sz="1800" dirty="0">
                <a:solidFill>
                  <a:schemeClr val="tx2"/>
                </a:solidFill>
                <a:ea typeface="Calibri" panose="020F0502020204030204"/>
                <a:cs typeface="Calibri" panose="020F0502020204030204"/>
              </a:rPr>
              <a:t> "cytoplasma")</a:t>
            </a:r>
          </a:p>
          <a:p>
            <a:pPr marL="0" indent="0">
              <a:buNone/>
            </a:pPr>
            <a:endParaRPr lang="da-DK" sz="1400">
              <a:solidFill>
                <a:schemeClr val="tx2"/>
              </a:solidFill>
              <a:ea typeface="Calibri" panose="020F0502020204030204"/>
              <a:cs typeface="Calibri" panose="020F0502020204030204"/>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Billede 3" descr="Fotolærred Anatomi af en dyrecelle - PIXERS.DK">
            <a:extLst>
              <a:ext uri="{FF2B5EF4-FFF2-40B4-BE49-F238E27FC236}">
                <a16:creationId xmlns:a16="http://schemas.microsoft.com/office/drawing/2014/main" id="{08B038D6-D9AA-8832-035B-F6F8D1CA0158}"/>
              </a:ext>
            </a:extLst>
          </p:cNvPr>
          <p:cNvPicPr>
            <a:picLocks noChangeAspect="1"/>
          </p:cNvPicPr>
          <p:nvPr/>
        </p:nvPicPr>
        <p:blipFill>
          <a:blip r:embed="rId2"/>
          <a:stretch>
            <a:fillRect/>
          </a:stretch>
        </p:blipFill>
        <p:spPr>
          <a:xfrm>
            <a:off x="7708392" y="2261712"/>
            <a:ext cx="4142232" cy="3258119"/>
          </a:xfrm>
          <a:prstGeom prst="rect">
            <a:avLst/>
          </a:prstGeom>
        </p:spPr>
      </p:pic>
    </p:spTree>
    <p:extLst>
      <p:ext uri="{BB962C8B-B14F-4D97-AF65-F5344CB8AC3E}">
        <p14:creationId xmlns:p14="http://schemas.microsoft.com/office/powerpoint/2010/main" val="4231139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9">
            <a:extLst>
              <a:ext uri="{FF2B5EF4-FFF2-40B4-BE49-F238E27FC236}">
                <a16:creationId xmlns:a16="http://schemas.microsoft.com/office/drawing/2014/main" id="{8F7AFB9A-7364-478C-B48B-8523CDD9AE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Freeform: Shape 11">
            <a:extLst>
              <a:ext uri="{FF2B5EF4-FFF2-40B4-BE49-F238E27FC236}">
                <a16:creationId xmlns:a16="http://schemas.microsoft.com/office/drawing/2014/main" id="{36678033-86B6-40E6-BE90-78D8ED4E3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96002" cy="6858000"/>
          </a:xfrm>
          <a:custGeom>
            <a:avLst/>
            <a:gdLst>
              <a:gd name="connsiteX0" fmla="*/ 0 w 6096002"/>
              <a:gd name="connsiteY0" fmla="*/ 0 h 6858000"/>
              <a:gd name="connsiteX1" fmla="*/ 4885967 w 6096002"/>
              <a:gd name="connsiteY1" fmla="*/ 0 h 6858000"/>
              <a:gd name="connsiteX2" fmla="*/ 4946007 w 6096002"/>
              <a:gd name="connsiteY2" fmla="*/ 69271 h 6858000"/>
              <a:gd name="connsiteX3" fmla="*/ 6096002 w 6096002"/>
              <a:gd name="connsiteY3" fmla="*/ 3429000 h 6858000"/>
              <a:gd name="connsiteX4" fmla="*/ 4946007 w 6096002"/>
              <a:gd name="connsiteY4" fmla="*/ 6788730 h 6858000"/>
              <a:gd name="connsiteX5" fmla="*/ 4885967 w 6096002"/>
              <a:gd name="connsiteY5" fmla="*/ 6858000 h 6858000"/>
              <a:gd name="connsiteX6" fmla="*/ 0 w 609600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2" h="6858000">
                <a:moveTo>
                  <a:pt x="0" y="0"/>
                </a:moveTo>
                <a:lnTo>
                  <a:pt x="4885967" y="0"/>
                </a:lnTo>
                <a:lnTo>
                  <a:pt x="4946007" y="69271"/>
                </a:lnTo>
                <a:cubicBezTo>
                  <a:pt x="5656533" y="929100"/>
                  <a:pt x="6096002" y="2116944"/>
                  <a:pt x="6096002" y="3429000"/>
                </a:cubicBezTo>
                <a:cubicBezTo>
                  <a:pt x="6096002" y="4741056"/>
                  <a:pt x="5656533" y="5928900"/>
                  <a:pt x="4946007" y="6788730"/>
                </a:cubicBezTo>
                <a:lnTo>
                  <a:pt x="4885967"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13">
            <a:extLst>
              <a:ext uri="{FF2B5EF4-FFF2-40B4-BE49-F238E27FC236}">
                <a16:creationId xmlns:a16="http://schemas.microsoft.com/office/drawing/2014/main" id="{D2542E1A-076E-4A34-BB67-2BF961754E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5370" cy="6858000"/>
          </a:xfrm>
          <a:custGeom>
            <a:avLst/>
            <a:gdLst>
              <a:gd name="connsiteX0" fmla="*/ 0 w 6085370"/>
              <a:gd name="connsiteY0" fmla="*/ 0 h 6858000"/>
              <a:gd name="connsiteX1" fmla="*/ 4875335 w 6085370"/>
              <a:gd name="connsiteY1" fmla="*/ 0 h 6858000"/>
              <a:gd name="connsiteX2" fmla="*/ 4935375 w 6085370"/>
              <a:gd name="connsiteY2" fmla="*/ 69271 h 6858000"/>
              <a:gd name="connsiteX3" fmla="*/ 6085370 w 6085370"/>
              <a:gd name="connsiteY3" fmla="*/ 3429000 h 6858000"/>
              <a:gd name="connsiteX4" fmla="*/ 4935375 w 6085370"/>
              <a:gd name="connsiteY4" fmla="*/ 6788730 h 6858000"/>
              <a:gd name="connsiteX5" fmla="*/ 4875335 w 6085370"/>
              <a:gd name="connsiteY5" fmla="*/ 6858000 h 6858000"/>
              <a:gd name="connsiteX6" fmla="*/ 0 w 60853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5370" h="6858000">
                <a:moveTo>
                  <a:pt x="0" y="0"/>
                </a:moveTo>
                <a:lnTo>
                  <a:pt x="4875335" y="0"/>
                </a:lnTo>
                <a:lnTo>
                  <a:pt x="4935375" y="69271"/>
                </a:lnTo>
                <a:cubicBezTo>
                  <a:pt x="5645901" y="929100"/>
                  <a:pt x="6085370" y="2116944"/>
                  <a:pt x="6085370" y="3429000"/>
                </a:cubicBezTo>
                <a:cubicBezTo>
                  <a:pt x="6085370" y="4741056"/>
                  <a:pt x="5645901" y="5928900"/>
                  <a:pt x="4935375" y="6788730"/>
                </a:cubicBezTo>
                <a:lnTo>
                  <a:pt x="487533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26C0B07C-C903-79B9-C603-135C129671D0}"/>
              </a:ext>
            </a:extLst>
          </p:cNvPr>
          <p:cNvSpPr>
            <a:spLocks noGrp="1"/>
          </p:cNvSpPr>
          <p:nvPr>
            <p:ph type="title"/>
          </p:nvPr>
        </p:nvSpPr>
        <p:spPr>
          <a:xfrm>
            <a:off x="438913" y="859536"/>
            <a:ext cx="4832802" cy="416733"/>
          </a:xfrm>
        </p:spPr>
        <p:txBody>
          <a:bodyPr>
            <a:normAutofit fontScale="90000"/>
          </a:bodyPr>
          <a:lstStyle/>
          <a:p>
            <a:r>
              <a:rPr lang="da-DK" sz="3400" b="1" err="1">
                <a:ea typeface="Calibri Light"/>
                <a:cs typeface="Calibri Light"/>
              </a:rPr>
              <a:t>Kyknur</a:t>
            </a:r>
          </a:p>
        </p:txBody>
      </p:sp>
      <p:sp>
        <p:nvSpPr>
          <p:cNvPr id="22"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185062"/>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62A01621-1294-2C9A-F030-0ED29F9D20BF}"/>
              </a:ext>
            </a:extLst>
          </p:cNvPr>
          <p:cNvSpPr>
            <a:spLocks noGrp="1"/>
          </p:cNvSpPr>
          <p:nvPr>
            <p:ph idx="1"/>
          </p:nvPr>
        </p:nvSpPr>
        <p:spPr>
          <a:xfrm>
            <a:off x="341635" y="1460116"/>
            <a:ext cx="6261265" cy="5392773"/>
          </a:xfrm>
        </p:spPr>
        <p:txBody>
          <a:bodyPr vert="horz" lIns="91440" tIns="45720" rIns="91440" bIns="45720" rtlCol="0" anchor="t">
            <a:noAutofit/>
          </a:bodyPr>
          <a:lstStyle/>
          <a:p>
            <a:r>
              <a:rPr lang="da-DK" sz="2400" dirty="0" err="1">
                <a:ea typeface="Calibri"/>
                <a:cs typeface="Calibri"/>
              </a:rPr>
              <a:t>Kyknukjarnan</a:t>
            </a:r>
            <a:r>
              <a:rPr lang="da-DK" sz="2400" dirty="0">
                <a:ea typeface="Calibri"/>
                <a:cs typeface="Calibri"/>
              </a:rPr>
              <a:t> </a:t>
            </a:r>
            <a:r>
              <a:rPr lang="da-DK" sz="2400" dirty="0" err="1">
                <a:ea typeface="Calibri"/>
                <a:cs typeface="Calibri"/>
              </a:rPr>
              <a:t>við</a:t>
            </a:r>
            <a:r>
              <a:rPr lang="da-DK" sz="2400" dirty="0">
                <a:ea typeface="Calibri"/>
                <a:cs typeface="Calibri"/>
              </a:rPr>
              <a:t> </a:t>
            </a:r>
            <a:r>
              <a:rPr lang="da-DK" sz="2400" dirty="0" err="1">
                <a:ea typeface="Calibri"/>
                <a:cs typeface="Calibri"/>
              </a:rPr>
              <a:t>arvamaterialinum</a:t>
            </a:r>
            <a:r>
              <a:rPr lang="da-DK" sz="2400" dirty="0">
                <a:ea typeface="Calibri"/>
                <a:cs typeface="Calibri"/>
              </a:rPr>
              <a:t> - DNA</a:t>
            </a:r>
          </a:p>
          <a:p>
            <a:endParaRPr lang="da-DK" sz="2400">
              <a:ea typeface="Calibri"/>
              <a:cs typeface="Calibri"/>
            </a:endParaRPr>
          </a:p>
          <a:p>
            <a:r>
              <a:rPr lang="da-DK" sz="2400" dirty="0" err="1">
                <a:ea typeface="Calibri"/>
                <a:cs typeface="Calibri"/>
              </a:rPr>
              <a:t>Menniskju</a:t>
            </a:r>
            <a:r>
              <a:rPr lang="da-DK" sz="2400" dirty="0">
                <a:ea typeface="Calibri"/>
                <a:cs typeface="Calibri"/>
              </a:rPr>
              <a:t> </a:t>
            </a:r>
            <a:r>
              <a:rPr lang="da-DK" sz="2400" dirty="0" err="1">
                <a:ea typeface="Calibri"/>
                <a:cs typeface="Calibri"/>
              </a:rPr>
              <a:t>hava</a:t>
            </a:r>
            <a:r>
              <a:rPr lang="da-DK" sz="2400" dirty="0">
                <a:ea typeface="Calibri"/>
                <a:cs typeface="Calibri"/>
              </a:rPr>
              <a:t> 46 </a:t>
            </a:r>
            <a:r>
              <a:rPr lang="da-DK" sz="2400" dirty="0" err="1">
                <a:ea typeface="Calibri"/>
                <a:cs typeface="Calibri"/>
              </a:rPr>
              <a:t>kromosomir</a:t>
            </a:r>
            <a:r>
              <a:rPr lang="da-DK" sz="2400" dirty="0">
                <a:ea typeface="Calibri"/>
                <a:cs typeface="Calibri"/>
              </a:rPr>
              <a:t> – (</a:t>
            </a:r>
            <a:r>
              <a:rPr lang="da-DK" sz="2400" dirty="0" err="1">
                <a:ea typeface="Calibri"/>
                <a:cs typeface="Calibri"/>
              </a:rPr>
              <a:t>kettur</a:t>
            </a:r>
            <a:r>
              <a:rPr lang="da-DK" sz="2400" dirty="0">
                <a:ea typeface="Calibri"/>
                <a:cs typeface="Calibri"/>
              </a:rPr>
              <a:t> </a:t>
            </a:r>
            <a:r>
              <a:rPr lang="da-DK" sz="2400" dirty="0" err="1">
                <a:ea typeface="Calibri"/>
                <a:cs typeface="Calibri"/>
              </a:rPr>
              <a:t>hava</a:t>
            </a:r>
            <a:r>
              <a:rPr lang="da-DK" sz="2400" dirty="0">
                <a:ea typeface="Calibri"/>
                <a:cs typeface="Calibri"/>
              </a:rPr>
              <a:t> </a:t>
            </a:r>
          </a:p>
          <a:p>
            <a:r>
              <a:rPr lang="da-DK" sz="2400" dirty="0">
                <a:ea typeface="Calibri"/>
                <a:cs typeface="Calibri"/>
              </a:rPr>
              <a:t>38  </a:t>
            </a:r>
            <a:r>
              <a:rPr lang="da-DK" sz="2400" dirty="0" err="1">
                <a:ea typeface="Calibri"/>
                <a:cs typeface="Calibri"/>
              </a:rPr>
              <a:t>kromosomir</a:t>
            </a:r>
            <a:r>
              <a:rPr lang="da-DK" sz="2400" dirty="0">
                <a:ea typeface="Calibri"/>
                <a:cs typeface="Calibri"/>
              </a:rPr>
              <a:t> og </a:t>
            </a:r>
            <a:r>
              <a:rPr lang="da-DK" sz="2400" dirty="0" err="1">
                <a:ea typeface="Calibri"/>
                <a:cs typeface="Calibri"/>
              </a:rPr>
              <a:t>chimpansir</a:t>
            </a:r>
            <a:r>
              <a:rPr lang="da-DK" sz="2400" dirty="0">
                <a:ea typeface="Calibri"/>
                <a:cs typeface="Calibri"/>
              </a:rPr>
              <a:t> 48 </a:t>
            </a:r>
            <a:r>
              <a:rPr lang="da-DK" sz="2400" dirty="0" err="1">
                <a:ea typeface="Calibri"/>
                <a:cs typeface="Calibri"/>
              </a:rPr>
              <a:t>kromosomir</a:t>
            </a:r>
            <a:r>
              <a:rPr lang="da-DK" sz="2400" dirty="0">
                <a:ea typeface="Calibri"/>
                <a:cs typeface="Calibri"/>
              </a:rPr>
              <a:t>)</a:t>
            </a:r>
          </a:p>
          <a:p>
            <a:endParaRPr lang="da-DK" sz="2400">
              <a:ea typeface="Calibri"/>
              <a:cs typeface="Calibri"/>
            </a:endParaRPr>
          </a:p>
          <a:p>
            <a:r>
              <a:rPr lang="da-DK" sz="2400" dirty="0">
                <a:ea typeface="Calibri"/>
                <a:cs typeface="Calibri"/>
              </a:rPr>
              <a:t>Ribosomerne (</a:t>
            </a:r>
            <a:r>
              <a:rPr lang="da-DK" sz="2400" dirty="0" err="1">
                <a:ea typeface="Calibri"/>
                <a:cs typeface="Calibri"/>
              </a:rPr>
              <a:t>proteinfabrikkin</a:t>
            </a:r>
            <a:r>
              <a:rPr lang="da-DK" sz="2400" dirty="0">
                <a:ea typeface="Calibri"/>
                <a:cs typeface="Calibri"/>
              </a:rPr>
              <a:t>) – Ger </a:t>
            </a:r>
            <a:r>
              <a:rPr lang="da-DK" sz="2400" dirty="0" err="1">
                <a:ea typeface="Calibri"/>
                <a:cs typeface="Calibri"/>
              </a:rPr>
              <a:t>proteinini</a:t>
            </a:r>
            <a:r>
              <a:rPr lang="da-DK" sz="2400" dirty="0">
                <a:ea typeface="Calibri"/>
                <a:cs typeface="Calibri"/>
              </a:rPr>
              <a:t> til </a:t>
            </a:r>
            <a:r>
              <a:rPr lang="da-DK" sz="2400" dirty="0" err="1">
                <a:ea typeface="Calibri"/>
                <a:cs typeface="Calibri"/>
              </a:rPr>
              <a:t>kyknurnar</a:t>
            </a:r>
            <a:r>
              <a:rPr lang="da-DK" sz="2400" dirty="0">
                <a:ea typeface="Calibri"/>
                <a:cs typeface="Calibri"/>
              </a:rPr>
              <a:t>. Protein er </a:t>
            </a:r>
            <a:r>
              <a:rPr lang="da-DK" sz="2400" dirty="0" err="1">
                <a:ea typeface="Calibri"/>
                <a:cs typeface="Calibri"/>
              </a:rPr>
              <a:t>byggitilfarð</a:t>
            </a:r>
            <a:r>
              <a:rPr lang="da-DK" sz="2400" dirty="0">
                <a:ea typeface="Calibri"/>
                <a:cs typeface="Calibri"/>
              </a:rPr>
              <a:t> - </a:t>
            </a:r>
            <a:r>
              <a:rPr lang="da-DK" sz="2400" dirty="0" err="1">
                <a:ea typeface="Calibri"/>
                <a:cs typeface="Calibri"/>
              </a:rPr>
              <a:t>t.d</a:t>
            </a:r>
            <a:r>
              <a:rPr lang="da-DK" sz="2400" dirty="0">
                <a:ea typeface="Calibri"/>
                <a:cs typeface="Calibri"/>
              </a:rPr>
              <a:t> </a:t>
            </a:r>
            <a:r>
              <a:rPr lang="da-DK" sz="2400" dirty="0" err="1">
                <a:ea typeface="Calibri"/>
                <a:cs typeface="Calibri"/>
              </a:rPr>
              <a:t>hár</a:t>
            </a:r>
            <a:r>
              <a:rPr lang="da-DK" sz="2400" dirty="0">
                <a:ea typeface="Calibri"/>
                <a:cs typeface="Calibri"/>
              </a:rPr>
              <a:t> og negl </a:t>
            </a:r>
            <a:r>
              <a:rPr lang="da-DK" sz="2400" dirty="0" err="1">
                <a:ea typeface="Calibri"/>
                <a:cs typeface="Calibri"/>
              </a:rPr>
              <a:t>brúkar</a:t>
            </a:r>
            <a:r>
              <a:rPr lang="da-DK" sz="2400" dirty="0">
                <a:ea typeface="Calibri"/>
                <a:cs typeface="Calibri"/>
              </a:rPr>
              <a:t> </a:t>
            </a:r>
            <a:r>
              <a:rPr lang="da-DK" sz="2400" dirty="0" err="1">
                <a:ea typeface="Calibri"/>
                <a:cs typeface="Calibri"/>
              </a:rPr>
              <a:t>nógv</a:t>
            </a:r>
            <a:r>
              <a:rPr lang="da-DK" sz="2400" dirty="0">
                <a:ea typeface="Calibri"/>
                <a:cs typeface="Calibri"/>
              </a:rPr>
              <a:t> protein</a:t>
            </a:r>
          </a:p>
          <a:p>
            <a:endParaRPr lang="da-DK" sz="2400">
              <a:ea typeface="Calibri"/>
              <a:cs typeface="Calibri"/>
            </a:endParaRPr>
          </a:p>
          <a:p>
            <a:r>
              <a:rPr lang="da-DK" sz="2400" dirty="0" err="1">
                <a:ea typeface="Calibri"/>
                <a:cs typeface="Calibri"/>
              </a:rPr>
              <a:t>Mitrokondiur</a:t>
            </a:r>
            <a:r>
              <a:rPr lang="da-DK" sz="2400" dirty="0">
                <a:ea typeface="Calibri"/>
                <a:cs typeface="Calibri"/>
              </a:rPr>
              <a:t>- </a:t>
            </a:r>
            <a:r>
              <a:rPr lang="da-DK" sz="2400" dirty="0" err="1">
                <a:ea typeface="Calibri"/>
                <a:cs typeface="Calibri"/>
              </a:rPr>
              <a:t>Orkuverkið</a:t>
            </a:r>
            <a:r>
              <a:rPr lang="da-DK" sz="2400" dirty="0">
                <a:ea typeface="Calibri"/>
                <a:cs typeface="Calibri"/>
              </a:rPr>
              <a:t> í </a:t>
            </a:r>
            <a:r>
              <a:rPr lang="da-DK" sz="2400" dirty="0" err="1">
                <a:ea typeface="Calibri"/>
                <a:cs typeface="Calibri"/>
              </a:rPr>
              <a:t>kyknini</a:t>
            </a:r>
            <a:r>
              <a:rPr lang="da-DK" sz="2400" dirty="0">
                <a:ea typeface="Calibri"/>
                <a:cs typeface="Calibri"/>
              </a:rPr>
              <a:t> - ATP</a:t>
            </a:r>
          </a:p>
          <a:p>
            <a:pPr marL="0" indent="0">
              <a:buNone/>
            </a:pPr>
            <a:r>
              <a:rPr lang="da-DK" sz="2400" dirty="0">
                <a:ea typeface="Calibri"/>
                <a:cs typeface="Calibri"/>
              </a:rPr>
              <a:t>   Respiration:    </a:t>
            </a:r>
          </a:p>
          <a:p>
            <a:pPr marL="0" indent="0">
              <a:buNone/>
            </a:pPr>
            <a:r>
              <a:rPr lang="da-DK" sz="2400" dirty="0" err="1">
                <a:ea typeface="Calibri"/>
                <a:cs typeface="Calibri"/>
              </a:rPr>
              <a:t>Hitaorku</a:t>
            </a:r>
            <a:r>
              <a:rPr lang="da-DK" sz="2400" dirty="0">
                <a:ea typeface="Calibri"/>
                <a:cs typeface="Calibri"/>
              </a:rPr>
              <a:t> </a:t>
            </a:r>
            <a:r>
              <a:rPr lang="da-DK" sz="2400" dirty="0" err="1">
                <a:ea typeface="Calibri"/>
                <a:cs typeface="Calibri"/>
              </a:rPr>
              <a:t>ella</a:t>
            </a:r>
            <a:r>
              <a:rPr lang="da-DK" sz="2400" dirty="0">
                <a:ea typeface="Calibri"/>
                <a:cs typeface="Calibri"/>
              </a:rPr>
              <a:t> </a:t>
            </a:r>
            <a:r>
              <a:rPr lang="da-DK" sz="2400" dirty="0" err="1">
                <a:ea typeface="Calibri"/>
                <a:cs typeface="Calibri"/>
              </a:rPr>
              <a:t>rørsluorku</a:t>
            </a:r>
            <a:endParaRPr lang="da-DK" sz="2400" dirty="0">
              <a:ea typeface="Calibri"/>
              <a:cs typeface="Calibri"/>
            </a:endParaRPr>
          </a:p>
          <a:p>
            <a:endParaRPr lang="da-DK" sz="2400">
              <a:ea typeface="Calibri"/>
              <a:cs typeface="Calibri"/>
            </a:endParaRPr>
          </a:p>
          <a:p>
            <a:endParaRPr lang="da-DK" sz="1800">
              <a:ea typeface="Calibri"/>
              <a:cs typeface="Calibri"/>
            </a:endParaRPr>
          </a:p>
        </p:txBody>
      </p:sp>
      <p:pic>
        <p:nvPicPr>
          <p:cNvPr id="4" name="Billede 3" descr="DNA vs Genes vs Chromosomes: An Overview">
            <a:extLst>
              <a:ext uri="{FF2B5EF4-FFF2-40B4-BE49-F238E27FC236}">
                <a16:creationId xmlns:a16="http://schemas.microsoft.com/office/drawing/2014/main" id="{B42767E8-FD94-BDDC-E5E7-1CD2AA88722F}"/>
              </a:ext>
            </a:extLst>
          </p:cNvPr>
          <p:cNvPicPr>
            <a:picLocks noChangeAspect="1"/>
          </p:cNvPicPr>
          <p:nvPr/>
        </p:nvPicPr>
        <p:blipFill>
          <a:blip r:embed="rId2"/>
          <a:stretch>
            <a:fillRect/>
          </a:stretch>
        </p:blipFill>
        <p:spPr>
          <a:xfrm>
            <a:off x="8061867" y="1407"/>
            <a:ext cx="2369623" cy="3984522"/>
          </a:xfrm>
          <a:prstGeom prst="rect">
            <a:avLst/>
          </a:prstGeom>
        </p:spPr>
      </p:pic>
      <p:pic>
        <p:nvPicPr>
          <p:cNvPr id="5" name="Billede 4" descr="15 Intriguing Facts About Cellular Respiration - Facts.net">
            <a:extLst>
              <a:ext uri="{FF2B5EF4-FFF2-40B4-BE49-F238E27FC236}">
                <a16:creationId xmlns:a16="http://schemas.microsoft.com/office/drawing/2014/main" id="{D425F51E-C258-4004-6577-DDF806CC2365}"/>
              </a:ext>
            </a:extLst>
          </p:cNvPr>
          <p:cNvPicPr>
            <a:picLocks noChangeAspect="1"/>
          </p:cNvPicPr>
          <p:nvPr/>
        </p:nvPicPr>
        <p:blipFill>
          <a:blip r:embed="rId3"/>
          <a:stretch>
            <a:fillRect/>
          </a:stretch>
        </p:blipFill>
        <p:spPr>
          <a:xfrm>
            <a:off x="6675241" y="4684054"/>
            <a:ext cx="5135719" cy="1860313"/>
          </a:xfrm>
          <a:prstGeom prst="rect">
            <a:avLst/>
          </a:prstGeom>
        </p:spPr>
      </p:pic>
    </p:spTree>
    <p:extLst>
      <p:ext uri="{BB962C8B-B14F-4D97-AF65-F5344CB8AC3E}">
        <p14:creationId xmlns:p14="http://schemas.microsoft.com/office/powerpoint/2010/main" val="848012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695ED62-C818-ADFA-3BB8-825B5F3D09D0}"/>
              </a:ext>
            </a:extLst>
          </p:cNvPr>
          <p:cNvSpPr>
            <a:spLocks noGrp="1"/>
          </p:cNvSpPr>
          <p:nvPr>
            <p:ph type="title"/>
          </p:nvPr>
        </p:nvSpPr>
        <p:spPr>
          <a:xfrm>
            <a:off x="630936" y="502920"/>
            <a:ext cx="3419856" cy="1463040"/>
          </a:xfrm>
        </p:spPr>
        <p:txBody>
          <a:bodyPr anchor="ctr">
            <a:normAutofit/>
          </a:bodyPr>
          <a:lstStyle/>
          <a:p>
            <a:r>
              <a:rPr lang="da-DK" sz="4800">
                <a:ea typeface="Calibri Light"/>
                <a:cs typeface="Calibri Light"/>
              </a:rPr>
              <a:t>Mitrokondir</a:t>
            </a:r>
            <a:endParaRPr lang="da-DK" sz="4800"/>
          </a:p>
        </p:txBody>
      </p:sp>
      <p:sp>
        <p:nvSpPr>
          <p:cNvPr id="13"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225296"/>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13B4C37B-A013-B8C8-D3D1-D9DCBE94B66B}"/>
              </a:ext>
            </a:extLst>
          </p:cNvPr>
          <p:cNvSpPr>
            <a:spLocks noGrp="1"/>
          </p:cNvSpPr>
          <p:nvPr>
            <p:ph idx="1"/>
          </p:nvPr>
        </p:nvSpPr>
        <p:spPr>
          <a:xfrm>
            <a:off x="4654295" y="502920"/>
            <a:ext cx="6894576" cy="1463040"/>
          </a:xfrm>
        </p:spPr>
        <p:txBody>
          <a:bodyPr anchor="ctr">
            <a:normAutofit/>
          </a:bodyPr>
          <a:lstStyle/>
          <a:p>
            <a:r>
              <a:rPr lang="en-US" err="1">
                <a:ea typeface="Calibri"/>
                <a:cs typeface="Calibri"/>
              </a:rPr>
              <a:t>Líkist</a:t>
            </a:r>
            <a:r>
              <a:rPr lang="en-US" dirty="0">
                <a:ea typeface="Calibri"/>
                <a:cs typeface="Calibri"/>
              </a:rPr>
              <a:t> </a:t>
            </a:r>
            <a:r>
              <a:rPr lang="en-US" err="1">
                <a:ea typeface="Calibri"/>
                <a:cs typeface="Calibri"/>
              </a:rPr>
              <a:t>bønum</a:t>
            </a:r>
            <a:endParaRPr lang="en-US">
              <a:ea typeface="Calibri"/>
              <a:cs typeface="Calibri"/>
            </a:endParaRPr>
          </a:p>
          <a:p>
            <a:r>
              <a:rPr lang="en-US" err="1">
                <a:ea typeface="Calibri"/>
                <a:cs typeface="Calibri"/>
              </a:rPr>
              <a:t>Sáðkyknan</a:t>
            </a:r>
            <a:r>
              <a:rPr lang="en-US" dirty="0">
                <a:ea typeface="Calibri"/>
                <a:cs typeface="Calibri"/>
              </a:rPr>
              <a:t> </a:t>
            </a:r>
            <a:r>
              <a:rPr lang="en-US" err="1">
                <a:ea typeface="Calibri"/>
                <a:cs typeface="Calibri"/>
              </a:rPr>
              <a:t>hevur</a:t>
            </a:r>
            <a:r>
              <a:rPr lang="en-US" dirty="0">
                <a:ea typeface="Calibri"/>
                <a:cs typeface="Calibri"/>
              </a:rPr>
              <a:t> </a:t>
            </a:r>
            <a:r>
              <a:rPr lang="en-US" err="1">
                <a:ea typeface="Calibri"/>
                <a:cs typeface="Calibri"/>
              </a:rPr>
              <a:t>mitrokondir</a:t>
            </a:r>
            <a:r>
              <a:rPr lang="en-US" dirty="0">
                <a:ea typeface="Calibri"/>
                <a:cs typeface="Calibri"/>
              </a:rPr>
              <a:t> í </a:t>
            </a:r>
            <a:r>
              <a:rPr lang="en-US" err="1">
                <a:ea typeface="Calibri"/>
                <a:cs typeface="Calibri"/>
              </a:rPr>
              <a:t>svingtánum</a:t>
            </a:r>
            <a:r>
              <a:rPr lang="en-US" dirty="0">
                <a:ea typeface="Calibri"/>
                <a:cs typeface="Calibri"/>
              </a:rPr>
              <a:t>. Skal </a:t>
            </a:r>
            <a:r>
              <a:rPr lang="en-US" err="1">
                <a:ea typeface="Calibri"/>
                <a:cs typeface="Calibri"/>
              </a:rPr>
              <a:t>brúka</a:t>
            </a:r>
            <a:r>
              <a:rPr lang="en-US" dirty="0">
                <a:ea typeface="Calibri"/>
                <a:cs typeface="Calibri"/>
              </a:rPr>
              <a:t> </a:t>
            </a:r>
            <a:r>
              <a:rPr lang="en-US" err="1">
                <a:ea typeface="Calibri"/>
                <a:cs typeface="Calibri"/>
              </a:rPr>
              <a:t>orku</a:t>
            </a:r>
            <a:r>
              <a:rPr lang="en-US" dirty="0">
                <a:ea typeface="Calibri"/>
                <a:cs typeface="Calibri"/>
              </a:rPr>
              <a:t> </a:t>
            </a:r>
            <a:r>
              <a:rPr lang="en-US" err="1">
                <a:ea typeface="Calibri"/>
                <a:cs typeface="Calibri"/>
              </a:rPr>
              <a:t>til</a:t>
            </a:r>
            <a:r>
              <a:rPr lang="en-US" dirty="0">
                <a:ea typeface="Calibri"/>
                <a:cs typeface="Calibri"/>
              </a:rPr>
              <a:t> at </a:t>
            </a:r>
            <a:r>
              <a:rPr lang="en-US" err="1">
                <a:ea typeface="Calibri"/>
                <a:cs typeface="Calibri"/>
              </a:rPr>
              <a:t>svimja</a:t>
            </a:r>
            <a:r>
              <a:rPr lang="en-US" dirty="0">
                <a:ea typeface="Calibri"/>
                <a:cs typeface="Calibri"/>
              </a:rPr>
              <a:t> </a:t>
            </a:r>
            <a:r>
              <a:rPr lang="en-US" err="1">
                <a:ea typeface="Calibri"/>
                <a:cs typeface="Calibri"/>
              </a:rPr>
              <a:t>til</a:t>
            </a:r>
            <a:r>
              <a:rPr lang="en-US" dirty="0">
                <a:ea typeface="Calibri"/>
                <a:cs typeface="Calibri"/>
              </a:rPr>
              <a:t> </a:t>
            </a:r>
            <a:r>
              <a:rPr lang="en-US" err="1">
                <a:ea typeface="Calibri"/>
                <a:cs typeface="Calibri"/>
              </a:rPr>
              <a:t>eggið</a:t>
            </a:r>
            <a:r>
              <a:rPr lang="en-US" dirty="0">
                <a:ea typeface="Calibri"/>
                <a:cs typeface="Calibri"/>
              </a:rPr>
              <a:t>.</a:t>
            </a:r>
          </a:p>
        </p:txBody>
      </p:sp>
      <p:pic>
        <p:nvPicPr>
          <p:cNvPr id="4" name="Pladsholder til indhold 3" descr="mitokondrie – Store medisinske leksikon">
            <a:extLst>
              <a:ext uri="{FF2B5EF4-FFF2-40B4-BE49-F238E27FC236}">
                <a16:creationId xmlns:a16="http://schemas.microsoft.com/office/drawing/2014/main" id="{845CD981-3C5D-FFEE-7F7A-F43D68C21C13}"/>
              </a:ext>
            </a:extLst>
          </p:cNvPr>
          <p:cNvPicPr>
            <a:picLocks noChangeAspect="1"/>
          </p:cNvPicPr>
          <p:nvPr/>
        </p:nvPicPr>
        <p:blipFill>
          <a:blip r:embed="rId2"/>
          <a:stretch>
            <a:fillRect/>
          </a:stretch>
        </p:blipFill>
        <p:spPr>
          <a:xfrm>
            <a:off x="853804" y="2290936"/>
            <a:ext cx="10472199" cy="3959352"/>
          </a:xfrm>
          <a:prstGeom prst="rect">
            <a:avLst/>
          </a:prstGeom>
        </p:spPr>
      </p:pic>
    </p:spTree>
    <p:extLst>
      <p:ext uri="{BB962C8B-B14F-4D97-AF65-F5344CB8AC3E}">
        <p14:creationId xmlns:p14="http://schemas.microsoft.com/office/powerpoint/2010/main" val="2698899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0738929-C34E-073C-3634-9B79D8EC0272}"/>
              </a:ext>
            </a:extLst>
          </p:cNvPr>
          <p:cNvSpPr>
            <a:spLocks noGrp="1"/>
          </p:cNvSpPr>
          <p:nvPr>
            <p:ph type="title"/>
          </p:nvPr>
        </p:nvSpPr>
        <p:spPr>
          <a:xfrm>
            <a:off x="572493" y="238539"/>
            <a:ext cx="11018520" cy="1434415"/>
          </a:xfrm>
        </p:spPr>
        <p:txBody>
          <a:bodyPr anchor="b">
            <a:normAutofit/>
          </a:bodyPr>
          <a:lstStyle/>
          <a:p>
            <a:r>
              <a:rPr lang="da-DK" sz="5400">
                <a:ea typeface="Calibri Light"/>
                <a:cs typeface="Calibri Light"/>
              </a:rPr>
              <a:t>Plantukyknan</a:t>
            </a:r>
            <a:endParaRPr lang="da-DK" sz="54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4F7F14CD-BFF2-6703-4B6F-568F7F54BDA2}"/>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da-DK" sz="2200" dirty="0" err="1">
                <a:ea typeface="Calibri"/>
                <a:cs typeface="Calibri"/>
              </a:rPr>
              <a:t>Sóljan</a:t>
            </a:r>
            <a:r>
              <a:rPr lang="da-DK" sz="2200" dirty="0">
                <a:ea typeface="Calibri"/>
                <a:cs typeface="Calibri"/>
              </a:rPr>
              <a:t>, </a:t>
            </a:r>
            <a:r>
              <a:rPr lang="da-DK" sz="2200" dirty="0" err="1">
                <a:ea typeface="Calibri"/>
                <a:cs typeface="Calibri"/>
              </a:rPr>
              <a:t>mosin</a:t>
            </a:r>
            <a:r>
              <a:rPr lang="da-DK" sz="2200" dirty="0">
                <a:ea typeface="Calibri"/>
                <a:cs typeface="Calibri"/>
              </a:rPr>
              <a:t> á </a:t>
            </a:r>
            <a:r>
              <a:rPr lang="da-DK" sz="2200" dirty="0" err="1">
                <a:ea typeface="Calibri"/>
                <a:cs typeface="Calibri"/>
              </a:rPr>
              <a:t>træðnum</a:t>
            </a:r>
            <a:r>
              <a:rPr lang="da-DK" sz="2200" dirty="0">
                <a:ea typeface="Calibri"/>
                <a:cs typeface="Calibri"/>
              </a:rPr>
              <a:t> og </a:t>
            </a:r>
            <a:r>
              <a:rPr lang="da-DK" sz="2200" dirty="0" err="1">
                <a:ea typeface="Calibri"/>
                <a:cs typeface="Calibri"/>
              </a:rPr>
              <a:t>tari</a:t>
            </a:r>
            <a:r>
              <a:rPr lang="da-DK" sz="2200" dirty="0">
                <a:ea typeface="Calibri"/>
                <a:cs typeface="Calibri"/>
              </a:rPr>
              <a:t> </a:t>
            </a:r>
            <a:r>
              <a:rPr lang="da-DK" sz="2200" dirty="0" err="1">
                <a:ea typeface="Calibri"/>
                <a:cs typeface="Calibri"/>
              </a:rPr>
              <a:t>eru</a:t>
            </a:r>
            <a:r>
              <a:rPr lang="da-DK" sz="2200" dirty="0">
                <a:ea typeface="Calibri"/>
                <a:cs typeface="Calibri"/>
              </a:rPr>
              <a:t> </a:t>
            </a:r>
            <a:r>
              <a:rPr lang="da-DK" sz="2200" dirty="0" err="1">
                <a:ea typeface="Calibri"/>
                <a:cs typeface="Calibri"/>
              </a:rPr>
              <a:t>plantir</a:t>
            </a:r>
            <a:r>
              <a:rPr lang="da-DK" sz="2200" dirty="0">
                <a:ea typeface="Calibri"/>
                <a:cs typeface="Calibri"/>
              </a:rPr>
              <a:t> – </a:t>
            </a:r>
            <a:r>
              <a:rPr lang="da-DK" sz="2200" dirty="0" err="1">
                <a:ea typeface="Calibri"/>
                <a:cs typeface="Calibri"/>
              </a:rPr>
              <a:t>bygt</a:t>
            </a:r>
            <a:r>
              <a:rPr lang="da-DK" sz="2200" dirty="0">
                <a:ea typeface="Calibri"/>
                <a:cs typeface="Calibri"/>
              </a:rPr>
              <a:t> </a:t>
            </a:r>
            <a:r>
              <a:rPr lang="da-DK" sz="2200" dirty="0" err="1">
                <a:ea typeface="Calibri"/>
                <a:cs typeface="Calibri"/>
              </a:rPr>
              <a:t>upp</a:t>
            </a:r>
            <a:r>
              <a:rPr lang="da-DK" sz="2200" dirty="0">
                <a:ea typeface="Calibri"/>
                <a:cs typeface="Calibri"/>
              </a:rPr>
              <a:t> av </a:t>
            </a:r>
            <a:r>
              <a:rPr lang="da-DK" sz="2200" dirty="0" err="1">
                <a:ea typeface="Calibri"/>
                <a:cs typeface="Calibri"/>
              </a:rPr>
              <a:t>nógvum</a:t>
            </a:r>
            <a:r>
              <a:rPr lang="da-DK" sz="2200" dirty="0">
                <a:ea typeface="Calibri"/>
                <a:cs typeface="Calibri"/>
              </a:rPr>
              <a:t> </a:t>
            </a:r>
            <a:r>
              <a:rPr lang="da-DK" sz="2200" dirty="0" err="1">
                <a:ea typeface="Calibri"/>
                <a:cs typeface="Calibri"/>
              </a:rPr>
              <a:t>kyknum</a:t>
            </a:r>
            <a:r>
              <a:rPr lang="da-DK" sz="2200" dirty="0">
                <a:ea typeface="Calibri"/>
                <a:cs typeface="Calibri"/>
              </a:rPr>
              <a:t>. </a:t>
            </a:r>
            <a:r>
              <a:rPr lang="da-DK" sz="2200" dirty="0" err="1">
                <a:ea typeface="Calibri"/>
                <a:cs typeface="Calibri"/>
              </a:rPr>
              <a:t>Plantuplankton</a:t>
            </a:r>
            <a:r>
              <a:rPr lang="da-DK" sz="2200" dirty="0">
                <a:ea typeface="Calibri"/>
                <a:cs typeface="Calibri"/>
              </a:rPr>
              <a:t> er </a:t>
            </a:r>
            <a:r>
              <a:rPr lang="da-DK" sz="2200" dirty="0" err="1">
                <a:ea typeface="Calibri"/>
                <a:cs typeface="Calibri"/>
              </a:rPr>
              <a:t>plantir</a:t>
            </a:r>
            <a:r>
              <a:rPr lang="da-DK" sz="2200" dirty="0">
                <a:ea typeface="Calibri"/>
                <a:cs typeface="Calibri"/>
              </a:rPr>
              <a:t>, </a:t>
            </a:r>
            <a:r>
              <a:rPr lang="da-DK" sz="2200" dirty="0" err="1">
                <a:ea typeface="Calibri"/>
                <a:cs typeface="Calibri"/>
              </a:rPr>
              <a:t>ið</a:t>
            </a:r>
            <a:r>
              <a:rPr lang="da-DK" sz="2200" dirty="0">
                <a:ea typeface="Calibri"/>
                <a:cs typeface="Calibri"/>
              </a:rPr>
              <a:t> sum </a:t>
            </a:r>
            <a:r>
              <a:rPr lang="da-DK" sz="2200" dirty="0" err="1">
                <a:ea typeface="Calibri"/>
                <a:cs typeface="Calibri"/>
              </a:rPr>
              <a:t>oftast</a:t>
            </a:r>
            <a:r>
              <a:rPr lang="da-DK" sz="2200" dirty="0">
                <a:ea typeface="Calibri"/>
                <a:cs typeface="Calibri"/>
              </a:rPr>
              <a:t> </a:t>
            </a:r>
            <a:r>
              <a:rPr lang="da-DK" sz="2200" dirty="0" err="1">
                <a:ea typeface="Calibri"/>
                <a:cs typeface="Calibri"/>
              </a:rPr>
              <a:t>bara</a:t>
            </a:r>
            <a:r>
              <a:rPr lang="da-DK" sz="2200" dirty="0">
                <a:ea typeface="Calibri"/>
                <a:cs typeface="Calibri"/>
              </a:rPr>
              <a:t> </a:t>
            </a:r>
            <a:r>
              <a:rPr lang="da-DK" sz="2200" dirty="0" err="1">
                <a:ea typeface="Calibri"/>
                <a:cs typeface="Calibri"/>
              </a:rPr>
              <a:t>hava</a:t>
            </a:r>
            <a:r>
              <a:rPr lang="da-DK" sz="2200" dirty="0">
                <a:ea typeface="Calibri"/>
                <a:cs typeface="Calibri"/>
              </a:rPr>
              <a:t> </a:t>
            </a:r>
            <a:r>
              <a:rPr lang="da-DK" sz="2200" dirty="0" err="1">
                <a:ea typeface="Calibri"/>
                <a:cs typeface="Calibri"/>
              </a:rPr>
              <a:t>eina</a:t>
            </a:r>
            <a:r>
              <a:rPr lang="da-DK" sz="2200" dirty="0">
                <a:ea typeface="Calibri"/>
                <a:cs typeface="Calibri"/>
              </a:rPr>
              <a:t> </a:t>
            </a:r>
            <a:r>
              <a:rPr lang="da-DK" sz="2200" dirty="0" err="1">
                <a:ea typeface="Calibri"/>
                <a:cs typeface="Calibri"/>
              </a:rPr>
              <a:t>kyknu</a:t>
            </a:r>
            <a:r>
              <a:rPr lang="da-DK" sz="2200" dirty="0">
                <a:ea typeface="Calibri"/>
                <a:cs typeface="Calibri"/>
              </a:rPr>
              <a:t>. </a:t>
            </a:r>
          </a:p>
          <a:p>
            <a:r>
              <a:rPr lang="da-DK" sz="2200" dirty="0" err="1">
                <a:ea typeface="Calibri"/>
                <a:cs typeface="Calibri"/>
              </a:rPr>
              <a:t>Plantukyknan</a:t>
            </a:r>
            <a:r>
              <a:rPr lang="da-DK" sz="2200" dirty="0">
                <a:ea typeface="Calibri"/>
                <a:cs typeface="Calibri"/>
              </a:rPr>
              <a:t> </a:t>
            </a:r>
            <a:r>
              <a:rPr lang="da-DK" sz="2200" dirty="0" err="1">
                <a:ea typeface="Calibri"/>
                <a:cs typeface="Calibri"/>
              </a:rPr>
              <a:t>hevur</a:t>
            </a:r>
            <a:r>
              <a:rPr lang="da-DK" sz="2200" dirty="0">
                <a:ea typeface="Calibri"/>
                <a:cs typeface="Calibri"/>
              </a:rPr>
              <a:t> </a:t>
            </a:r>
            <a:r>
              <a:rPr lang="da-DK" sz="2200" dirty="0" err="1">
                <a:ea typeface="Calibri"/>
                <a:cs typeface="Calibri"/>
              </a:rPr>
              <a:t>kyknumembran</a:t>
            </a:r>
            <a:r>
              <a:rPr lang="da-DK" sz="2200" dirty="0">
                <a:ea typeface="Calibri"/>
                <a:cs typeface="Calibri"/>
              </a:rPr>
              <a:t>, cytoplasma, </a:t>
            </a:r>
            <a:r>
              <a:rPr lang="da-DK" sz="2200" dirty="0" err="1">
                <a:ea typeface="Calibri"/>
                <a:cs typeface="Calibri"/>
              </a:rPr>
              <a:t>kyknknukjarna</a:t>
            </a:r>
            <a:r>
              <a:rPr lang="da-DK" sz="2200" dirty="0">
                <a:ea typeface="Calibri"/>
                <a:cs typeface="Calibri"/>
              </a:rPr>
              <a:t>, </a:t>
            </a:r>
            <a:r>
              <a:rPr lang="da-DK" sz="2200" dirty="0" err="1">
                <a:ea typeface="Calibri"/>
                <a:cs typeface="Calibri"/>
              </a:rPr>
              <a:t>ribsomir</a:t>
            </a:r>
            <a:r>
              <a:rPr lang="da-DK" sz="2200" dirty="0">
                <a:ea typeface="Calibri"/>
                <a:cs typeface="Calibri"/>
              </a:rPr>
              <a:t> og vakuoler og mitokondrier sum </a:t>
            </a:r>
            <a:r>
              <a:rPr lang="da-DK" sz="2200" dirty="0" err="1">
                <a:ea typeface="Calibri"/>
                <a:cs typeface="Calibri"/>
              </a:rPr>
              <a:t>ein</a:t>
            </a:r>
            <a:r>
              <a:rPr lang="da-DK" sz="2200" dirty="0">
                <a:ea typeface="Calibri"/>
                <a:cs typeface="Calibri"/>
              </a:rPr>
              <a:t> </a:t>
            </a:r>
            <a:r>
              <a:rPr lang="da-DK" sz="2200" dirty="0" err="1">
                <a:ea typeface="Calibri"/>
                <a:cs typeface="Calibri"/>
              </a:rPr>
              <a:t>djórakykna</a:t>
            </a:r>
            <a:endParaRPr lang="da-DK" sz="2200" dirty="0">
              <a:ea typeface="Calibri"/>
              <a:cs typeface="Calibri"/>
            </a:endParaRPr>
          </a:p>
          <a:p>
            <a:r>
              <a:rPr lang="da-DK" sz="2200" dirty="0" err="1">
                <a:ea typeface="Calibri"/>
                <a:cs typeface="Calibri"/>
              </a:rPr>
              <a:t>Harafturat</a:t>
            </a:r>
            <a:r>
              <a:rPr lang="da-DK" sz="2200" dirty="0">
                <a:ea typeface="Calibri"/>
                <a:cs typeface="Calibri"/>
              </a:rPr>
              <a:t> </a:t>
            </a:r>
            <a:r>
              <a:rPr lang="da-DK" sz="2200" dirty="0" err="1">
                <a:ea typeface="Calibri"/>
                <a:cs typeface="Calibri"/>
              </a:rPr>
              <a:t>hevur</a:t>
            </a:r>
            <a:r>
              <a:rPr lang="da-DK" sz="2200" dirty="0">
                <a:ea typeface="Calibri"/>
                <a:cs typeface="Calibri"/>
              </a:rPr>
              <a:t> </a:t>
            </a:r>
            <a:r>
              <a:rPr lang="da-DK" sz="2200" dirty="0" err="1">
                <a:ea typeface="Calibri"/>
                <a:cs typeface="Calibri"/>
              </a:rPr>
              <a:t>ein</a:t>
            </a:r>
            <a:r>
              <a:rPr lang="da-DK" sz="2200" dirty="0">
                <a:ea typeface="Calibri"/>
                <a:cs typeface="Calibri"/>
              </a:rPr>
              <a:t> </a:t>
            </a:r>
            <a:r>
              <a:rPr lang="da-DK" sz="2200" dirty="0" err="1">
                <a:ea typeface="Calibri"/>
                <a:cs typeface="Calibri"/>
              </a:rPr>
              <a:t>plantukykna</a:t>
            </a:r>
            <a:r>
              <a:rPr lang="da-DK" sz="2200" dirty="0">
                <a:ea typeface="Calibri"/>
                <a:cs typeface="Calibri"/>
              </a:rPr>
              <a:t> </a:t>
            </a:r>
            <a:r>
              <a:rPr lang="da-DK" sz="2200" dirty="0" err="1">
                <a:ea typeface="Calibri"/>
                <a:cs typeface="Calibri"/>
              </a:rPr>
              <a:t>kyknuvegg</a:t>
            </a:r>
            <a:r>
              <a:rPr lang="da-DK" sz="2200" dirty="0">
                <a:ea typeface="Calibri"/>
                <a:cs typeface="Calibri"/>
              </a:rPr>
              <a:t> og grønkorn. </a:t>
            </a:r>
          </a:p>
          <a:p>
            <a:r>
              <a:rPr lang="da-DK" sz="2200" dirty="0" err="1">
                <a:ea typeface="Calibri"/>
                <a:cs typeface="Calibri"/>
              </a:rPr>
              <a:t>Kyknuveggurin</a:t>
            </a:r>
            <a:r>
              <a:rPr lang="da-DK" sz="2200" dirty="0">
                <a:ea typeface="Calibri"/>
                <a:cs typeface="Calibri"/>
              </a:rPr>
              <a:t> ger </a:t>
            </a:r>
            <a:r>
              <a:rPr lang="da-DK" sz="2200" dirty="0" err="1">
                <a:ea typeface="Calibri"/>
                <a:cs typeface="Calibri"/>
              </a:rPr>
              <a:t>plantuna</a:t>
            </a:r>
            <a:r>
              <a:rPr lang="da-DK" sz="2200" dirty="0">
                <a:ea typeface="Calibri"/>
                <a:cs typeface="Calibri"/>
              </a:rPr>
              <a:t> </a:t>
            </a:r>
            <a:r>
              <a:rPr lang="da-DK" sz="2200" dirty="0" err="1">
                <a:ea typeface="Calibri"/>
                <a:cs typeface="Calibri"/>
              </a:rPr>
              <a:t>harða</a:t>
            </a:r>
            <a:r>
              <a:rPr lang="da-DK" sz="2200" dirty="0">
                <a:ea typeface="Calibri"/>
                <a:cs typeface="Calibri"/>
              </a:rPr>
              <a:t> og </a:t>
            </a:r>
            <a:r>
              <a:rPr lang="da-DK" sz="2200" dirty="0" err="1">
                <a:ea typeface="Calibri"/>
                <a:cs typeface="Calibri"/>
              </a:rPr>
              <a:t>stabila</a:t>
            </a:r>
            <a:r>
              <a:rPr lang="da-DK" sz="2200" dirty="0">
                <a:ea typeface="Calibri"/>
                <a:cs typeface="Calibri"/>
              </a:rPr>
              <a:t> (</a:t>
            </a:r>
            <a:r>
              <a:rPr lang="da-DK" sz="2200" dirty="0" err="1">
                <a:ea typeface="Calibri"/>
                <a:cs typeface="Calibri"/>
              </a:rPr>
              <a:t>beinagrindin</a:t>
            </a:r>
            <a:r>
              <a:rPr lang="da-DK" sz="2200" dirty="0">
                <a:ea typeface="Calibri"/>
                <a:cs typeface="Calibri"/>
              </a:rPr>
              <a:t> </a:t>
            </a:r>
            <a:r>
              <a:rPr lang="da-DK" sz="2200" dirty="0" err="1">
                <a:ea typeface="Calibri"/>
                <a:cs typeface="Calibri"/>
              </a:rPr>
              <a:t>hjá</a:t>
            </a:r>
            <a:r>
              <a:rPr lang="da-DK" sz="2200" dirty="0">
                <a:ea typeface="Calibri"/>
                <a:cs typeface="Calibri"/>
              </a:rPr>
              <a:t> </a:t>
            </a:r>
            <a:r>
              <a:rPr lang="da-DK" sz="2200" dirty="0" err="1">
                <a:ea typeface="Calibri"/>
                <a:cs typeface="Calibri"/>
              </a:rPr>
              <a:t>plantuni</a:t>
            </a:r>
            <a:r>
              <a:rPr lang="da-DK" sz="2200" dirty="0">
                <a:ea typeface="Calibri"/>
                <a:cs typeface="Calibri"/>
              </a:rPr>
              <a:t>)</a:t>
            </a:r>
          </a:p>
          <a:p>
            <a:r>
              <a:rPr lang="da-DK" sz="2200" dirty="0">
                <a:ea typeface="Calibri"/>
                <a:cs typeface="Calibri"/>
              </a:rPr>
              <a:t>Grønkorn - </a:t>
            </a:r>
            <a:r>
              <a:rPr lang="da-DK" sz="2200" dirty="0" err="1">
                <a:ea typeface="Calibri"/>
                <a:cs typeface="Calibri"/>
              </a:rPr>
              <a:t>fotosyntesan</a:t>
            </a:r>
            <a:r>
              <a:rPr lang="da-DK" sz="2200" dirty="0">
                <a:ea typeface="Calibri"/>
                <a:cs typeface="Calibri"/>
              </a:rPr>
              <a:t>  </a:t>
            </a:r>
          </a:p>
        </p:txBody>
      </p:sp>
      <p:pic>
        <p:nvPicPr>
          <p:cNvPr id="4" name="Billede 3" descr="Plantecelle Diagram | Quizlet">
            <a:extLst>
              <a:ext uri="{FF2B5EF4-FFF2-40B4-BE49-F238E27FC236}">
                <a16:creationId xmlns:a16="http://schemas.microsoft.com/office/drawing/2014/main" id="{6AD0F0B5-FA5C-7D32-6D00-6C54C0C6833D}"/>
              </a:ext>
            </a:extLst>
          </p:cNvPr>
          <p:cNvPicPr>
            <a:picLocks noChangeAspect="1"/>
          </p:cNvPicPr>
          <p:nvPr/>
        </p:nvPicPr>
        <p:blipFill>
          <a:blip r:embed="rId2"/>
          <a:srcRect l="11520" r="34424"/>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3052850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7F098BF-56AF-10DE-1AE7-6E73524596EF}"/>
              </a:ext>
            </a:extLst>
          </p:cNvPr>
          <p:cNvSpPr>
            <a:spLocks noGrp="1"/>
          </p:cNvSpPr>
          <p:nvPr>
            <p:ph type="title"/>
          </p:nvPr>
        </p:nvSpPr>
        <p:spPr>
          <a:xfrm>
            <a:off x="572493" y="238539"/>
            <a:ext cx="11018520" cy="1434415"/>
          </a:xfrm>
        </p:spPr>
        <p:txBody>
          <a:bodyPr anchor="b">
            <a:normAutofit/>
          </a:bodyPr>
          <a:lstStyle/>
          <a:p>
            <a:r>
              <a:rPr lang="da-DK" sz="5400">
                <a:ea typeface="Calibri Light"/>
                <a:cs typeface="Calibri Light"/>
              </a:rPr>
              <a:t>Fotosyntesan</a:t>
            </a:r>
            <a:endParaRPr lang="da-DK" sz="54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47293976-0E47-D173-D275-6B71C20C47EA}"/>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da-DK" sz="2200" dirty="0" err="1">
                <a:ea typeface="Calibri"/>
                <a:cs typeface="Calibri"/>
              </a:rPr>
              <a:t>Plantukyknan</a:t>
            </a:r>
            <a:r>
              <a:rPr lang="da-DK" sz="2200" dirty="0">
                <a:ea typeface="Calibri"/>
                <a:cs typeface="Calibri"/>
              </a:rPr>
              <a:t> er </a:t>
            </a:r>
            <a:r>
              <a:rPr lang="da-DK" sz="2200" dirty="0" err="1">
                <a:ea typeface="Calibri"/>
                <a:cs typeface="Calibri"/>
              </a:rPr>
              <a:t>serlig</a:t>
            </a:r>
            <a:r>
              <a:rPr lang="da-DK" sz="2200" dirty="0">
                <a:ea typeface="Calibri"/>
                <a:cs typeface="Calibri"/>
              </a:rPr>
              <a:t> - </a:t>
            </a:r>
            <a:r>
              <a:rPr lang="da-DK" sz="2200" dirty="0" err="1">
                <a:ea typeface="Calibri"/>
                <a:cs typeface="Calibri"/>
              </a:rPr>
              <a:t>tí</a:t>
            </a:r>
            <a:r>
              <a:rPr lang="da-DK" sz="2200" dirty="0">
                <a:ea typeface="Calibri"/>
                <a:cs typeface="Calibri"/>
              </a:rPr>
              <a:t> </a:t>
            </a:r>
            <a:r>
              <a:rPr lang="da-DK" sz="2200" dirty="0" err="1">
                <a:ea typeface="Calibri"/>
                <a:cs typeface="Calibri"/>
              </a:rPr>
              <a:t>hon</a:t>
            </a:r>
            <a:r>
              <a:rPr lang="da-DK" sz="2200" dirty="0">
                <a:ea typeface="Calibri"/>
                <a:cs typeface="Calibri"/>
              </a:rPr>
              <a:t> ger </a:t>
            </a:r>
            <a:r>
              <a:rPr lang="da-DK" sz="2200" dirty="0" err="1">
                <a:ea typeface="Calibri"/>
                <a:cs typeface="Calibri"/>
              </a:rPr>
              <a:t>fotosyntesu</a:t>
            </a:r>
          </a:p>
          <a:p>
            <a:endParaRPr lang="da-DK" sz="2200">
              <a:ea typeface="Calibri"/>
              <a:cs typeface="Calibri"/>
            </a:endParaRPr>
          </a:p>
          <a:p>
            <a:r>
              <a:rPr lang="da-DK" sz="2200" dirty="0">
                <a:ea typeface="+mn-lt"/>
                <a:cs typeface="+mn-lt"/>
              </a:rPr>
              <a:t>6 CO</a:t>
            </a:r>
            <a:r>
              <a:rPr lang="da-DK" sz="2200" baseline="-25000" dirty="0">
                <a:ea typeface="+mn-lt"/>
                <a:cs typeface="+mn-lt"/>
              </a:rPr>
              <a:t>2</a:t>
            </a:r>
            <a:r>
              <a:rPr lang="da-DK" sz="2200" dirty="0">
                <a:ea typeface="+mn-lt"/>
                <a:cs typeface="+mn-lt"/>
              </a:rPr>
              <a:t> + 6 H</a:t>
            </a:r>
            <a:r>
              <a:rPr lang="da-DK" sz="2200" baseline="-25000" dirty="0">
                <a:ea typeface="+mn-lt"/>
                <a:cs typeface="+mn-lt"/>
              </a:rPr>
              <a:t>2</a:t>
            </a:r>
            <a:r>
              <a:rPr lang="da-DK" sz="2200" dirty="0">
                <a:ea typeface="+mn-lt"/>
                <a:cs typeface="+mn-lt"/>
              </a:rPr>
              <a:t>O + lys → C</a:t>
            </a:r>
            <a:r>
              <a:rPr lang="da-DK" sz="2200" baseline="-25000" dirty="0">
                <a:ea typeface="+mn-lt"/>
                <a:cs typeface="+mn-lt"/>
              </a:rPr>
              <a:t>6</a:t>
            </a:r>
            <a:r>
              <a:rPr lang="da-DK" sz="2200" dirty="0">
                <a:ea typeface="+mn-lt"/>
                <a:cs typeface="+mn-lt"/>
              </a:rPr>
              <a:t>H</a:t>
            </a:r>
            <a:r>
              <a:rPr lang="da-DK" sz="2200" baseline="-25000" dirty="0">
                <a:ea typeface="+mn-lt"/>
                <a:cs typeface="+mn-lt"/>
              </a:rPr>
              <a:t>12</a:t>
            </a:r>
            <a:r>
              <a:rPr lang="da-DK" sz="2200" dirty="0">
                <a:ea typeface="+mn-lt"/>
                <a:cs typeface="+mn-lt"/>
              </a:rPr>
              <a:t>O</a:t>
            </a:r>
            <a:r>
              <a:rPr lang="da-DK" sz="2200" baseline="-25000" dirty="0">
                <a:ea typeface="+mn-lt"/>
                <a:cs typeface="+mn-lt"/>
              </a:rPr>
              <a:t>6</a:t>
            </a:r>
            <a:r>
              <a:rPr lang="da-DK" sz="2200" dirty="0">
                <a:ea typeface="+mn-lt"/>
                <a:cs typeface="+mn-lt"/>
              </a:rPr>
              <a:t> + 6 O</a:t>
            </a:r>
            <a:r>
              <a:rPr lang="da-DK" sz="2200" baseline="-25000" dirty="0">
                <a:ea typeface="+mn-lt"/>
                <a:cs typeface="+mn-lt"/>
              </a:rPr>
              <a:t>2</a:t>
            </a:r>
            <a:endParaRPr lang="da-DK" sz="2200" dirty="0">
              <a:ea typeface="Calibri"/>
              <a:cs typeface="Calibri"/>
            </a:endParaRPr>
          </a:p>
          <a:p>
            <a:endParaRPr lang="da-DK" sz="2200" baseline="-25000" dirty="0">
              <a:ea typeface="Calibri"/>
              <a:cs typeface="Calibri"/>
            </a:endParaRPr>
          </a:p>
          <a:p>
            <a:endParaRPr lang="da-DK" sz="2200" baseline="-25000" dirty="0">
              <a:ea typeface="Calibri"/>
              <a:cs typeface="Calibri"/>
            </a:endParaRPr>
          </a:p>
          <a:p>
            <a:r>
              <a:rPr lang="da-DK" sz="3200" baseline="-25000" dirty="0" err="1">
                <a:ea typeface="Calibri"/>
                <a:cs typeface="Calibri"/>
              </a:rPr>
              <a:t>Umgerð</a:t>
            </a:r>
            <a:r>
              <a:rPr lang="da-DK" sz="3200" baseline="-25000" dirty="0">
                <a:ea typeface="Calibri"/>
                <a:cs typeface="Calibri"/>
              </a:rPr>
              <a:t> </a:t>
            </a:r>
            <a:r>
              <a:rPr lang="da-DK" sz="3200" baseline="-25000" dirty="0" err="1">
                <a:ea typeface="Calibri"/>
                <a:cs typeface="Calibri"/>
              </a:rPr>
              <a:t>ljósorku</a:t>
            </a:r>
            <a:r>
              <a:rPr lang="da-DK" sz="3200" baseline="-25000" dirty="0">
                <a:ea typeface="Calibri"/>
                <a:cs typeface="Calibri"/>
              </a:rPr>
              <a:t> til </a:t>
            </a:r>
            <a:r>
              <a:rPr lang="da-DK" sz="3200" baseline="-25000" dirty="0" err="1">
                <a:ea typeface="Calibri"/>
                <a:cs typeface="Calibri"/>
              </a:rPr>
              <a:t>kemiska</a:t>
            </a:r>
            <a:r>
              <a:rPr lang="da-DK" sz="3200" baseline="-25000" dirty="0">
                <a:ea typeface="Calibri"/>
                <a:cs typeface="Calibri"/>
              </a:rPr>
              <a:t> </a:t>
            </a:r>
            <a:r>
              <a:rPr lang="da-DK" sz="3200" baseline="-25000" dirty="0" err="1">
                <a:ea typeface="Calibri"/>
                <a:cs typeface="Calibri"/>
              </a:rPr>
              <a:t>orku</a:t>
            </a:r>
            <a:r>
              <a:rPr lang="da-DK" sz="3200" baseline="-25000" dirty="0">
                <a:ea typeface="Calibri"/>
                <a:cs typeface="Calibri"/>
              </a:rPr>
              <a:t> (</a:t>
            </a:r>
            <a:r>
              <a:rPr lang="da-DK" sz="3200" baseline="-25000" dirty="0" err="1">
                <a:ea typeface="Calibri"/>
                <a:cs typeface="Calibri"/>
              </a:rPr>
              <a:t>glukosu</a:t>
            </a:r>
            <a:r>
              <a:rPr lang="da-DK" sz="3200" baseline="-25000" dirty="0">
                <a:ea typeface="Calibri"/>
                <a:cs typeface="Calibri"/>
              </a:rPr>
              <a:t>)</a:t>
            </a:r>
            <a:endParaRPr lang="da-DK" sz="3200" baseline="-25000">
              <a:ea typeface="Calibri"/>
              <a:cs typeface="Calibri"/>
            </a:endParaRPr>
          </a:p>
          <a:p>
            <a:endParaRPr lang="da-DK" sz="2200">
              <a:ea typeface="Calibri"/>
              <a:cs typeface="Calibri"/>
            </a:endParaRPr>
          </a:p>
          <a:p>
            <a:endParaRPr lang="da-DK" sz="2200">
              <a:ea typeface="Calibri"/>
              <a:cs typeface="Calibri"/>
            </a:endParaRPr>
          </a:p>
          <a:p>
            <a:endParaRPr lang="da-DK" sz="2200">
              <a:ea typeface="Calibri"/>
              <a:cs typeface="Calibri"/>
            </a:endParaRPr>
          </a:p>
        </p:txBody>
      </p:sp>
      <p:pic>
        <p:nvPicPr>
          <p:cNvPr id="4" name="Billede 3" descr="Fotosyntese - formel og alt du skal vide - GoTutor">
            <a:extLst>
              <a:ext uri="{FF2B5EF4-FFF2-40B4-BE49-F238E27FC236}">
                <a16:creationId xmlns:a16="http://schemas.microsoft.com/office/drawing/2014/main" id="{8001A70B-B14A-9C91-9C8A-2CCEEA9C3888}"/>
              </a:ext>
            </a:extLst>
          </p:cNvPr>
          <p:cNvPicPr>
            <a:picLocks noChangeAspect="1"/>
          </p:cNvPicPr>
          <p:nvPr/>
        </p:nvPicPr>
        <p:blipFill>
          <a:blip r:embed="rId2"/>
          <a:srcRect l="20873" r="29641" b="-1"/>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992190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54B67F6C-2BA8-BE4A-1709-08F19F75E51E}"/>
              </a:ext>
            </a:extLst>
          </p:cNvPr>
          <p:cNvSpPr>
            <a:spLocks noGrp="1"/>
          </p:cNvSpPr>
          <p:nvPr>
            <p:ph type="title"/>
          </p:nvPr>
        </p:nvSpPr>
        <p:spPr>
          <a:xfrm>
            <a:off x="838200" y="609600"/>
            <a:ext cx="3739341" cy="1330839"/>
          </a:xfrm>
        </p:spPr>
        <p:txBody>
          <a:bodyPr>
            <a:normAutofit/>
          </a:bodyPr>
          <a:lstStyle/>
          <a:p>
            <a:r>
              <a:rPr lang="da-DK" dirty="0" err="1">
                <a:ea typeface="Calibri Light"/>
                <a:cs typeface="Calibri Light"/>
              </a:rPr>
              <a:t>Respiratión</a:t>
            </a:r>
            <a:endParaRPr lang="da-DK" dirty="0" err="1"/>
          </a:p>
        </p:txBody>
      </p:sp>
      <p:sp>
        <p:nvSpPr>
          <p:cNvPr id="3" name="Pladsholder til indhold 2">
            <a:extLst>
              <a:ext uri="{FF2B5EF4-FFF2-40B4-BE49-F238E27FC236}">
                <a16:creationId xmlns:a16="http://schemas.microsoft.com/office/drawing/2014/main" id="{AE242641-F3A3-11EF-CFCB-5CF0B26C2187}"/>
              </a:ext>
            </a:extLst>
          </p:cNvPr>
          <p:cNvSpPr>
            <a:spLocks noGrp="1"/>
          </p:cNvSpPr>
          <p:nvPr>
            <p:ph idx="1"/>
          </p:nvPr>
        </p:nvSpPr>
        <p:spPr>
          <a:xfrm>
            <a:off x="-2955" y="1948712"/>
            <a:ext cx="4821847" cy="4153976"/>
          </a:xfrm>
        </p:spPr>
        <p:txBody>
          <a:bodyPr vert="horz" lIns="91440" tIns="45720" rIns="91440" bIns="45720" rtlCol="0" anchor="t">
            <a:normAutofit/>
          </a:bodyPr>
          <a:lstStyle/>
          <a:p>
            <a:r>
              <a:rPr lang="da-DK" sz="2400" err="1">
                <a:ea typeface="Calibri"/>
                <a:cs typeface="Calibri"/>
              </a:rPr>
              <a:t>Plantur</a:t>
            </a:r>
            <a:r>
              <a:rPr lang="da-DK" sz="2400" dirty="0">
                <a:ea typeface="Calibri"/>
                <a:cs typeface="Calibri"/>
              </a:rPr>
              <a:t> </a:t>
            </a:r>
            <a:r>
              <a:rPr lang="da-DK" sz="2400" err="1">
                <a:ea typeface="Calibri"/>
                <a:cs typeface="Calibri"/>
              </a:rPr>
              <a:t>gera</a:t>
            </a:r>
            <a:r>
              <a:rPr lang="da-DK" sz="2400" dirty="0">
                <a:ea typeface="Calibri"/>
                <a:cs typeface="Calibri"/>
              </a:rPr>
              <a:t> </a:t>
            </a:r>
            <a:r>
              <a:rPr lang="da-DK" sz="2400" err="1">
                <a:ea typeface="Calibri"/>
                <a:cs typeface="Calibri"/>
              </a:rPr>
              <a:t>eisini</a:t>
            </a:r>
            <a:r>
              <a:rPr lang="da-DK" sz="2400" dirty="0">
                <a:ea typeface="Calibri"/>
                <a:cs typeface="Calibri"/>
              </a:rPr>
              <a:t> </a:t>
            </a:r>
            <a:r>
              <a:rPr lang="da-DK" sz="2400" err="1">
                <a:ea typeface="Calibri"/>
                <a:cs typeface="Calibri"/>
              </a:rPr>
              <a:t>respiratión</a:t>
            </a:r>
            <a:r>
              <a:rPr lang="da-DK" sz="2400" dirty="0">
                <a:ea typeface="Calibri"/>
                <a:cs typeface="Calibri"/>
              </a:rPr>
              <a:t> - </a:t>
            </a:r>
          </a:p>
          <a:p>
            <a:r>
              <a:rPr lang="da-DK" sz="2400" err="1">
                <a:ea typeface="Calibri"/>
                <a:cs typeface="Calibri"/>
              </a:rPr>
              <a:t>Skula</a:t>
            </a:r>
            <a:r>
              <a:rPr lang="da-DK" sz="2400" dirty="0">
                <a:ea typeface="Calibri"/>
                <a:cs typeface="Calibri"/>
              </a:rPr>
              <a:t> </a:t>
            </a:r>
            <a:r>
              <a:rPr lang="da-DK" sz="2400" err="1">
                <a:ea typeface="Calibri"/>
                <a:cs typeface="Calibri"/>
              </a:rPr>
              <a:t>brúka</a:t>
            </a:r>
            <a:r>
              <a:rPr lang="da-DK" sz="2400" dirty="0">
                <a:ea typeface="Calibri"/>
                <a:cs typeface="Calibri"/>
              </a:rPr>
              <a:t> </a:t>
            </a:r>
            <a:r>
              <a:rPr lang="da-DK" sz="2400" err="1">
                <a:ea typeface="Calibri"/>
                <a:cs typeface="Calibri"/>
              </a:rPr>
              <a:t>orku</a:t>
            </a:r>
            <a:r>
              <a:rPr lang="da-DK" sz="2400" dirty="0">
                <a:ea typeface="Calibri"/>
                <a:cs typeface="Calibri"/>
              </a:rPr>
              <a:t> til </a:t>
            </a:r>
            <a:r>
              <a:rPr lang="da-DK" sz="2400" err="1">
                <a:ea typeface="Calibri"/>
                <a:cs typeface="Calibri"/>
              </a:rPr>
              <a:t>vøkstur</a:t>
            </a:r>
            <a:r>
              <a:rPr lang="da-DK" sz="2400" dirty="0">
                <a:ea typeface="Calibri"/>
                <a:cs typeface="Calibri"/>
              </a:rPr>
              <a:t> og </a:t>
            </a:r>
            <a:r>
              <a:rPr lang="da-DK" sz="2400" err="1">
                <a:ea typeface="Calibri"/>
                <a:cs typeface="Calibri"/>
              </a:rPr>
              <a:t>fyri</a:t>
            </a:r>
            <a:r>
              <a:rPr lang="da-DK" sz="2400" dirty="0">
                <a:ea typeface="Calibri"/>
                <a:cs typeface="Calibri"/>
              </a:rPr>
              <a:t> at </a:t>
            </a:r>
            <a:r>
              <a:rPr lang="da-DK" sz="2400" err="1">
                <a:ea typeface="Calibri"/>
                <a:cs typeface="Calibri"/>
              </a:rPr>
              <a:t>upptaka</a:t>
            </a:r>
            <a:r>
              <a:rPr lang="da-DK" sz="2400" dirty="0">
                <a:ea typeface="Calibri"/>
                <a:cs typeface="Calibri"/>
              </a:rPr>
              <a:t> </a:t>
            </a:r>
            <a:r>
              <a:rPr lang="da-DK" sz="2400" err="1">
                <a:ea typeface="Calibri"/>
                <a:cs typeface="Calibri"/>
              </a:rPr>
              <a:t>føðslusølt</a:t>
            </a:r>
            <a:r>
              <a:rPr lang="da-DK" sz="2400" dirty="0">
                <a:ea typeface="Calibri"/>
                <a:cs typeface="Calibri"/>
              </a:rPr>
              <a:t> </a:t>
            </a:r>
            <a:r>
              <a:rPr lang="da-DK" sz="2400" err="1">
                <a:ea typeface="Calibri"/>
                <a:cs typeface="Calibri"/>
              </a:rPr>
              <a:t>ígjøgnum</a:t>
            </a:r>
            <a:r>
              <a:rPr lang="da-DK" sz="2400" dirty="0">
                <a:ea typeface="Calibri"/>
                <a:cs typeface="Calibri"/>
              </a:rPr>
              <a:t> </a:t>
            </a:r>
            <a:r>
              <a:rPr lang="da-DK" sz="2400" err="1">
                <a:ea typeface="Calibri"/>
                <a:cs typeface="Calibri"/>
              </a:rPr>
              <a:t>røturnar</a:t>
            </a:r>
            <a:r>
              <a:rPr lang="da-DK" sz="2400" dirty="0">
                <a:ea typeface="Calibri"/>
                <a:cs typeface="Calibri"/>
              </a:rPr>
              <a:t>.</a:t>
            </a:r>
          </a:p>
          <a:p>
            <a:r>
              <a:rPr lang="da-DK" sz="2400" err="1">
                <a:ea typeface="Calibri"/>
                <a:cs typeface="Calibri"/>
              </a:rPr>
              <a:t>Líka</a:t>
            </a:r>
            <a:r>
              <a:rPr lang="da-DK" sz="2400" dirty="0">
                <a:ea typeface="Calibri"/>
                <a:cs typeface="Calibri"/>
              </a:rPr>
              <a:t> sum </a:t>
            </a:r>
            <a:r>
              <a:rPr lang="da-DK" sz="2400" err="1">
                <a:ea typeface="Calibri"/>
                <a:cs typeface="Calibri"/>
              </a:rPr>
              <a:t>hjá</a:t>
            </a:r>
            <a:r>
              <a:rPr lang="da-DK" sz="2400" dirty="0">
                <a:ea typeface="Calibri"/>
                <a:cs typeface="Calibri"/>
              </a:rPr>
              <a:t> </a:t>
            </a:r>
            <a:r>
              <a:rPr lang="da-DK" sz="2400" err="1">
                <a:ea typeface="Calibri"/>
                <a:cs typeface="Calibri"/>
              </a:rPr>
              <a:t>okkum</a:t>
            </a:r>
            <a:r>
              <a:rPr lang="da-DK" sz="2400" dirty="0">
                <a:ea typeface="Calibri"/>
                <a:cs typeface="Calibri"/>
              </a:rPr>
              <a:t> </a:t>
            </a:r>
            <a:r>
              <a:rPr lang="da-DK" sz="2400" err="1">
                <a:ea typeface="Calibri"/>
                <a:cs typeface="Calibri"/>
              </a:rPr>
              <a:t>fyrigongur</a:t>
            </a:r>
            <a:r>
              <a:rPr lang="da-DK" sz="2400" dirty="0">
                <a:ea typeface="Calibri"/>
                <a:cs typeface="Calibri"/>
              </a:rPr>
              <a:t> </a:t>
            </a:r>
            <a:r>
              <a:rPr lang="da-DK" sz="2400" err="1">
                <a:ea typeface="Calibri"/>
                <a:cs typeface="Calibri"/>
              </a:rPr>
              <a:t>respiratión</a:t>
            </a:r>
            <a:r>
              <a:rPr lang="da-DK" sz="2400" dirty="0">
                <a:ea typeface="Calibri"/>
                <a:cs typeface="Calibri"/>
              </a:rPr>
              <a:t> í </a:t>
            </a:r>
            <a:r>
              <a:rPr lang="da-DK" sz="2400" err="1">
                <a:ea typeface="Calibri"/>
                <a:cs typeface="Calibri"/>
              </a:rPr>
              <a:t>mitokondrinum</a:t>
            </a:r>
            <a:r>
              <a:rPr lang="da-DK" sz="2400" dirty="0">
                <a:ea typeface="Calibri"/>
                <a:cs typeface="Calibri"/>
              </a:rPr>
              <a:t>.</a:t>
            </a:r>
          </a:p>
          <a:p>
            <a:r>
              <a:rPr lang="da-DK" sz="2400" err="1">
                <a:ea typeface="Calibri"/>
                <a:cs typeface="Calibri"/>
              </a:rPr>
              <a:t>Respiratión</a:t>
            </a:r>
            <a:r>
              <a:rPr lang="da-DK" sz="2400" dirty="0">
                <a:ea typeface="Calibri"/>
                <a:cs typeface="Calibri"/>
              </a:rPr>
              <a:t> </a:t>
            </a:r>
            <a:r>
              <a:rPr lang="da-DK" sz="2400" err="1">
                <a:ea typeface="Calibri"/>
                <a:cs typeface="Calibri"/>
              </a:rPr>
              <a:t>fyrigongur</a:t>
            </a:r>
            <a:r>
              <a:rPr lang="da-DK" sz="2400" dirty="0">
                <a:ea typeface="Calibri"/>
                <a:cs typeface="Calibri"/>
              </a:rPr>
              <a:t> alt </a:t>
            </a:r>
            <a:r>
              <a:rPr lang="da-DK" sz="2400" err="1">
                <a:ea typeface="Calibri"/>
                <a:cs typeface="Calibri"/>
              </a:rPr>
              <a:t>døgnið</a:t>
            </a:r>
            <a:r>
              <a:rPr lang="da-DK" sz="2400" dirty="0">
                <a:ea typeface="Calibri"/>
                <a:cs typeface="Calibri"/>
              </a:rPr>
              <a:t> - </a:t>
            </a:r>
            <a:r>
              <a:rPr lang="da-DK" sz="2400" err="1">
                <a:ea typeface="Calibri"/>
                <a:cs typeface="Calibri"/>
              </a:rPr>
              <a:t>ímeðan</a:t>
            </a:r>
            <a:r>
              <a:rPr lang="da-DK" sz="2400" dirty="0">
                <a:ea typeface="Calibri"/>
                <a:cs typeface="Calibri"/>
              </a:rPr>
              <a:t> </a:t>
            </a:r>
            <a:r>
              <a:rPr lang="da-DK" sz="2400" err="1">
                <a:ea typeface="Calibri"/>
                <a:cs typeface="Calibri"/>
              </a:rPr>
              <a:t>fotosyntesan</a:t>
            </a:r>
            <a:r>
              <a:rPr lang="da-DK" sz="2400" dirty="0">
                <a:ea typeface="Calibri"/>
                <a:cs typeface="Calibri"/>
              </a:rPr>
              <a:t> </a:t>
            </a:r>
            <a:r>
              <a:rPr lang="da-DK" sz="2400" err="1">
                <a:ea typeface="Calibri"/>
                <a:cs typeface="Calibri"/>
              </a:rPr>
              <a:t>bara</a:t>
            </a:r>
            <a:r>
              <a:rPr lang="da-DK" sz="2400" dirty="0">
                <a:ea typeface="Calibri"/>
                <a:cs typeface="Calibri"/>
              </a:rPr>
              <a:t> er </a:t>
            </a:r>
            <a:r>
              <a:rPr lang="da-DK" sz="2400" err="1">
                <a:ea typeface="Calibri"/>
                <a:cs typeface="Calibri"/>
              </a:rPr>
              <a:t>um</a:t>
            </a:r>
            <a:r>
              <a:rPr lang="da-DK" sz="2400" dirty="0">
                <a:ea typeface="Calibri"/>
                <a:cs typeface="Calibri"/>
              </a:rPr>
              <a:t> </a:t>
            </a:r>
            <a:r>
              <a:rPr lang="da-DK" sz="2400" err="1">
                <a:ea typeface="Calibri"/>
                <a:cs typeface="Calibri"/>
              </a:rPr>
              <a:t>dagin</a:t>
            </a:r>
            <a:r>
              <a:rPr lang="da-DK" sz="2400" dirty="0">
                <a:ea typeface="Calibri"/>
                <a:cs typeface="Calibri"/>
              </a:rPr>
              <a:t>, </a:t>
            </a:r>
            <a:r>
              <a:rPr lang="da-DK" sz="2400" err="1">
                <a:ea typeface="Calibri"/>
                <a:cs typeface="Calibri"/>
              </a:rPr>
              <a:t>tá</a:t>
            </a:r>
            <a:r>
              <a:rPr lang="da-DK" sz="2400" dirty="0">
                <a:ea typeface="Calibri"/>
                <a:cs typeface="Calibri"/>
              </a:rPr>
              <a:t> </a:t>
            </a:r>
            <a:r>
              <a:rPr lang="da-DK" sz="2400" err="1">
                <a:ea typeface="Calibri"/>
                <a:cs typeface="Calibri"/>
              </a:rPr>
              <a:t>ið</a:t>
            </a:r>
            <a:r>
              <a:rPr lang="da-DK" sz="2400" dirty="0">
                <a:ea typeface="Calibri"/>
                <a:cs typeface="Calibri"/>
              </a:rPr>
              <a:t> </a:t>
            </a:r>
            <a:r>
              <a:rPr lang="da-DK" sz="2400" err="1">
                <a:ea typeface="Calibri"/>
                <a:cs typeface="Calibri"/>
              </a:rPr>
              <a:t>ljós</a:t>
            </a:r>
            <a:r>
              <a:rPr lang="da-DK" sz="2400" dirty="0">
                <a:ea typeface="Calibri"/>
                <a:cs typeface="Calibri"/>
              </a:rPr>
              <a:t> er.</a:t>
            </a:r>
          </a:p>
          <a:p>
            <a:endParaRPr lang="da-DK" sz="2400" dirty="0">
              <a:ea typeface="Calibri"/>
              <a:cs typeface="Calibri"/>
            </a:endParaRPr>
          </a:p>
          <a:p>
            <a:endParaRPr lang="da-DK" sz="2400" dirty="0">
              <a:ea typeface="Calibri"/>
              <a:cs typeface="Calibri"/>
            </a:endParaRPr>
          </a:p>
        </p:txBody>
      </p:sp>
      <p:pic>
        <p:nvPicPr>
          <p:cNvPr id="4" name="Billede 3" descr="Et billede, der indeholder tekst, skærmbillede, Font/skrifttype, diagram&#10;&#10;AI-genereret indhold kan være ukorrekt.">
            <a:extLst>
              <a:ext uri="{FF2B5EF4-FFF2-40B4-BE49-F238E27FC236}">
                <a16:creationId xmlns:a16="http://schemas.microsoft.com/office/drawing/2014/main" id="{A2EA1B84-3ACA-BEFE-C342-C7ABF931897E}"/>
              </a:ext>
            </a:extLst>
          </p:cNvPr>
          <p:cNvPicPr>
            <a:picLocks noChangeAspect="1"/>
          </p:cNvPicPr>
          <p:nvPr/>
        </p:nvPicPr>
        <p:blipFill>
          <a:blip r:embed="rId2"/>
          <a:stretch>
            <a:fillRect/>
          </a:stretch>
        </p:blipFill>
        <p:spPr>
          <a:xfrm>
            <a:off x="5445457" y="2256006"/>
            <a:ext cx="6155141" cy="2369729"/>
          </a:xfrm>
          <a:prstGeom prst="rect">
            <a:avLst/>
          </a:prstGeom>
        </p:spPr>
      </p:pic>
    </p:spTree>
    <p:extLst>
      <p:ext uri="{BB962C8B-B14F-4D97-AF65-F5344CB8AC3E}">
        <p14:creationId xmlns:p14="http://schemas.microsoft.com/office/powerpoint/2010/main" val="3962690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ADC009-36FC-5721-1E4A-285C286CB30F}"/>
              </a:ext>
            </a:extLst>
          </p:cNvPr>
          <p:cNvSpPr>
            <a:spLocks noGrp="1"/>
          </p:cNvSpPr>
          <p:nvPr>
            <p:ph type="title"/>
          </p:nvPr>
        </p:nvSpPr>
        <p:spPr/>
        <p:txBody>
          <a:bodyPr/>
          <a:lstStyle/>
          <a:p>
            <a:r>
              <a:rPr lang="da-DK" dirty="0"/>
              <a:t>Kalorier og kilojoule</a:t>
            </a:r>
          </a:p>
        </p:txBody>
      </p:sp>
      <p:sp>
        <p:nvSpPr>
          <p:cNvPr id="3" name="Pladsholder til indhold 2">
            <a:extLst>
              <a:ext uri="{FF2B5EF4-FFF2-40B4-BE49-F238E27FC236}">
                <a16:creationId xmlns:a16="http://schemas.microsoft.com/office/drawing/2014/main" id="{27314E8C-CFA9-A974-0E84-2D4B1B43800A}"/>
              </a:ext>
            </a:extLst>
          </p:cNvPr>
          <p:cNvSpPr>
            <a:spLocks noGrp="1"/>
          </p:cNvSpPr>
          <p:nvPr>
            <p:ph idx="1"/>
          </p:nvPr>
        </p:nvSpPr>
        <p:spPr/>
        <p:txBody>
          <a:bodyPr vert="horz" lIns="91440" tIns="45720" rIns="91440" bIns="45720" rtlCol="0" anchor="t">
            <a:normAutofit/>
          </a:bodyPr>
          <a:lstStyle/>
          <a:p>
            <a:pPr marL="359410" indent="-359410"/>
            <a:r>
              <a:rPr lang="da-DK" dirty="0">
                <a:solidFill>
                  <a:srgbClr val="000000">
                    <a:alpha val="60000"/>
                  </a:srgbClr>
                </a:solidFill>
              </a:rPr>
              <a:t>Tvær </a:t>
            </a:r>
            <a:r>
              <a:rPr lang="da-DK" dirty="0" err="1">
                <a:solidFill>
                  <a:srgbClr val="000000">
                    <a:alpha val="60000"/>
                  </a:srgbClr>
                </a:solidFill>
              </a:rPr>
              <a:t>eindir</a:t>
            </a:r>
            <a:r>
              <a:rPr lang="da-DK" dirty="0">
                <a:solidFill>
                  <a:srgbClr val="000000">
                    <a:alpha val="60000"/>
                  </a:srgbClr>
                </a:solidFill>
              </a:rPr>
              <a:t> at </a:t>
            </a:r>
            <a:r>
              <a:rPr lang="da-DK" dirty="0" err="1">
                <a:solidFill>
                  <a:srgbClr val="000000">
                    <a:alpha val="60000"/>
                  </a:srgbClr>
                </a:solidFill>
              </a:rPr>
              <a:t>rokna</a:t>
            </a:r>
            <a:r>
              <a:rPr lang="da-DK" dirty="0">
                <a:solidFill>
                  <a:srgbClr val="000000">
                    <a:alpha val="60000"/>
                  </a:srgbClr>
                </a:solidFill>
              </a:rPr>
              <a:t> </a:t>
            </a:r>
            <a:r>
              <a:rPr lang="da-DK" dirty="0" err="1">
                <a:solidFill>
                  <a:srgbClr val="000000">
                    <a:alpha val="60000"/>
                  </a:srgbClr>
                </a:solidFill>
              </a:rPr>
              <a:t>orkuna</a:t>
            </a:r>
            <a:r>
              <a:rPr lang="da-DK" dirty="0">
                <a:solidFill>
                  <a:srgbClr val="000000">
                    <a:alpha val="60000"/>
                  </a:srgbClr>
                </a:solidFill>
              </a:rPr>
              <a:t> í </a:t>
            </a:r>
            <a:r>
              <a:rPr lang="da-DK" dirty="0" err="1">
                <a:solidFill>
                  <a:srgbClr val="000000">
                    <a:alpha val="60000"/>
                  </a:srgbClr>
                </a:solidFill>
              </a:rPr>
              <a:t>matinum</a:t>
            </a:r>
            <a:r>
              <a:rPr lang="da-DK" dirty="0">
                <a:solidFill>
                  <a:srgbClr val="000000">
                    <a:alpha val="60000"/>
                  </a:srgbClr>
                </a:solidFill>
              </a:rPr>
              <a:t>. Á </a:t>
            </a:r>
            <a:r>
              <a:rPr lang="da-DK" dirty="0" err="1">
                <a:solidFill>
                  <a:srgbClr val="000000">
                    <a:alpha val="60000"/>
                  </a:srgbClr>
                </a:solidFill>
              </a:rPr>
              <a:t>matvørum</a:t>
            </a:r>
            <a:r>
              <a:rPr lang="da-DK" dirty="0">
                <a:solidFill>
                  <a:srgbClr val="000000">
                    <a:alpha val="60000"/>
                  </a:srgbClr>
                </a:solidFill>
              </a:rPr>
              <a:t> </a:t>
            </a:r>
            <a:r>
              <a:rPr lang="da-DK" dirty="0" err="1">
                <a:solidFill>
                  <a:srgbClr val="000000">
                    <a:alpha val="60000"/>
                  </a:srgbClr>
                </a:solidFill>
              </a:rPr>
              <a:t>standa</a:t>
            </a:r>
            <a:r>
              <a:rPr lang="da-DK" dirty="0">
                <a:solidFill>
                  <a:srgbClr val="000000">
                    <a:alpha val="60000"/>
                  </a:srgbClr>
                </a:solidFill>
              </a:rPr>
              <a:t> </a:t>
            </a:r>
            <a:r>
              <a:rPr lang="da-DK" dirty="0" err="1">
                <a:solidFill>
                  <a:srgbClr val="000000">
                    <a:alpha val="60000"/>
                  </a:srgbClr>
                </a:solidFill>
              </a:rPr>
              <a:t>báðar</a:t>
            </a:r>
            <a:r>
              <a:rPr lang="da-DK" dirty="0">
                <a:solidFill>
                  <a:srgbClr val="000000">
                    <a:alpha val="60000"/>
                  </a:srgbClr>
                </a:solidFill>
              </a:rPr>
              <a:t> </a:t>
            </a:r>
            <a:r>
              <a:rPr lang="da-DK" dirty="0" err="1">
                <a:solidFill>
                  <a:srgbClr val="000000">
                    <a:alpha val="60000"/>
                  </a:srgbClr>
                </a:solidFill>
              </a:rPr>
              <a:t>eindirnar</a:t>
            </a:r>
            <a:r>
              <a:rPr lang="da-DK" dirty="0">
                <a:solidFill>
                  <a:srgbClr val="000000">
                    <a:alpha val="60000"/>
                  </a:srgbClr>
                </a:solidFill>
              </a:rPr>
              <a:t>, </a:t>
            </a:r>
            <a:r>
              <a:rPr lang="da-DK" dirty="0" err="1">
                <a:solidFill>
                  <a:srgbClr val="000000">
                    <a:alpha val="60000"/>
                  </a:srgbClr>
                </a:solidFill>
              </a:rPr>
              <a:t>umframt</a:t>
            </a:r>
            <a:r>
              <a:rPr lang="da-DK" dirty="0">
                <a:solidFill>
                  <a:srgbClr val="000000">
                    <a:alpha val="60000"/>
                  </a:srgbClr>
                </a:solidFill>
              </a:rPr>
              <a:t> </a:t>
            </a:r>
            <a:r>
              <a:rPr lang="da-DK" dirty="0" err="1">
                <a:solidFill>
                  <a:srgbClr val="000000">
                    <a:alpha val="60000"/>
                  </a:srgbClr>
                </a:solidFill>
              </a:rPr>
              <a:t>hvussu</a:t>
            </a:r>
            <a:r>
              <a:rPr lang="da-DK" dirty="0">
                <a:solidFill>
                  <a:srgbClr val="000000">
                    <a:alpha val="60000"/>
                  </a:srgbClr>
                </a:solidFill>
              </a:rPr>
              <a:t> </a:t>
            </a:r>
            <a:r>
              <a:rPr lang="da-DK" dirty="0" err="1">
                <a:solidFill>
                  <a:srgbClr val="000000">
                    <a:alpha val="60000"/>
                  </a:srgbClr>
                </a:solidFill>
              </a:rPr>
              <a:t>nógv</a:t>
            </a:r>
            <a:r>
              <a:rPr lang="da-DK" dirty="0">
                <a:solidFill>
                  <a:srgbClr val="000000">
                    <a:alpha val="60000"/>
                  </a:srgbClr>
                </a:solidFill>
              </a:rPr>
              <a:t> at </a:t>
            </a:r>
            <a:r>
              <a:rPr lang="da-DK" dirty="0" err="1">
                <a:solidFill>
                  <a:srgbClr val="000000">
                    <a:alpha val="60000"/>
                  </a:srgbClr>
                </a:solidFill>
              </a:rPr>
              <a:t>kolhydratum</a:t>
            </a:r>
            <a:r>
              <a:rPr lang="da-DK" dirty="0">
                <a:solidFill>
                  <a:srgbClr val="000000">
                    <a:alpha val="60000"/>
                  </a:srgbClr>
                </a:solidFill>
              </a:rPr>
              <a:t>, </a:t>
            </a:r>
            <a:r>
              <a:rPr lang="da-DK" dirty="0" err="1">
                <a:solidFill>
                  <a:srgbClr val="000000">
                    <a:alpha val="60000"/>
                  </a:srgbClr>
                </a:solidFill>
              </a:rPr>
              <a:t>vitaminum</a:t>
            </a:r>
            <a:r>
              <a:rPr lang="da-DK" dirty="0">
                <a:solidFill>
                  <a:srgbClr val="000000">
                    <a:alpha val="60000"/>
                  </a:srgbClr>
                </a:solidFill>
              </a:rPr>
              <a:t> og </a:t>
            </a:r>
            <a:r>
              <a:rPr lang="da-DK" dirty="0" err="1">
                <a:solidFill>
                  <a:srgbClr val="000000">
                    <a:alpha val="60000"/>
                  </a:srgbClr>
                </a:solidFill>
              </a:rPr>
              <a:t>feitti</a:t>
            </a:r>
            <a:r>
              <a:rPr lang="da-DK" dirty="0">
                <a:solidFill>
                  <a:srgbClr val="000000">
                    <a:alpha val="60000"/>
                  </a:srgbClr>
                </a:solidFill>
              </a:rPr>
              <a:t> er í </a:t>
            </a:r>
            <a:r>
              <a:rPr lang="da-DK" dirty="0" err="1">
                <a:solidFill>
                  <a:srgbClr val="000000">
                    <a:alpha val="60000"/>
                  </a:srgbClr>
                </a:solidFill>
              </a:rPr>
              <a:t>matinum</a:t>
            </a:r>
            <a:r>
              <a:rPr lang="da-DK" dirty="0">
                <a:solidFill>
                  <a:srgbClr val="000000">
                    <a:alpha val="60000"/>
                  </a:srgbClr>
                </a:solidFill>
              </a:rPr>
              <a:t>. </a:t>
            </a:r>
          </a:p>
        </p:txBody>
      </p:sp>
      <p:pic>
        <p:nvPicPr>
          <p:cNvPr id="4" name="Billede 3" descr="Hvad er kalorier? | Bliv klogere på kcal | Madpyramiden">
            <a:extLst>
              <a:ext uri="{FF2B5EF4-FFF2-40B4-BE49-F238E27FC236}">
                <a16:creationId xmlns:a16="http://schemas.microsoft.com/office/drawing/2014/main" id="{3B345DF0-0E50-7263-1FDD-09511A1A9BA1}"/>
              </a:ext>
            </a:extLst>
          </p:cNvPr>
          <p:cNvPicPr>
            <a:picLocks noChangeAspect="1"/>
          </p:cNvPicPr>
          <p:nvPr/>
        </p:nvPicPr>
        <p:blipFill>
          <a:blip r:embed="rId2"/>
          <a:stretch>
            <a:fillRect/>
          </a:stretch>
        </p:blipFill>
        <p:spPr>
          <a:xfrm>
            <a:off x="1313813" y="4432338"/>
            <a:ext cx="4490197" cy="2195793"/>
          </a:xfrm>
          <a:prstGeom prst="rect">
            <a:avLst/>
          </a:prstGeom>
        </p:spPr>
      </p:pic>
      <p:sp>
        <p:nvSpPr>
          <p:cNvPr id="5" name="Tekstfelt 4">
            <a:extLst>
              <a:ext uri="{FF2B5EF4-FFF2-40B4-BE49-F238E27FC236}">
                <a16:creationId xmlns:a16="http://schemas.microsoft.com/office/drawing/2014/main" id="{B761C0EB-BBC1-4367-9503-DA3040CFADDA}"/>
              </a:ext>
            </a:extLst>
          </p:cNvPr>
          <p:cNvSpPr txBox="1"/>
          <p:nvPr/>
        </p:nvSpPr>
        <p:spPr>
          <a:xfrm>
            <a:off x="7324491" y="3429660"/>
            <a:ext cx="4334814" cy="20018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59410" indent="-359410">
              <a:lnSpc>
                <a:spcPct val="150000"/>
              </a:lnSpc>
              <a:spcBef>
                <a:spcPts val="1000"/>
              </a:spcBef>
              <a:buFont typeface="Arial"/>
              <a:buChar char="•"/>
            </a:pPr>
            <a:r>
              <a:rPr lang="da-DK" sz="2000" dirty="0"/>
              <a:t>1 gram av </a:t>
            </a:r>
            <a:r>
              <a:rPr lang="da-DK" sz="2000" dirty="0" err="1"/>
              <a:t>kolhydratum</a:t>
            </a:r>
            <a:r>
              <a:rPr lang="da-DK" sz="2000" dirty="0"/>
              <a:t> = 4 kcal</a:t>
            </a:r>
          </a:p>
          <a:p>
            <a:pPr marL="359410" indent="-359410">
              <a:lnSpc>
                <a:spcPct val="150000"/>
              </a:lnSpc>
              <a:spcBef>
                <a:spcPts val="1000"/>
              </a:spcBef>
              <a:buFont typeface="Arial"/>
              <a:buChar char="•"/>
            </a:pPr>
            <a:r>
              <a:rPr lang="da-DK" sz="2000" dirty="0"/>
              <a:t>1 gram av </a:t>
            </a:r>
            <a:r>
              <a:rPr lang="da-DK" sz="2000" dirty="0" err="1"/>
              <a:t>proteinum</a:t>
            </a:r>
            <a:r>
              <a:rPr lang="da-DK" sz="2000" dirty="0"/>
              <a:t> = 4 kcal</a:t>
            </a:r>
            <a:endParaRPr lang="en-US" sz="2000" dirty="0"/>
          </a:p>
          <a:p>
            <a:pPr marL="359410" indent="-359410">
              <a:lnSpc>
                <a:spcPct val="150000"/>
              </a:lnSpc>
              <a:spcBef>
                <a:spcPts val="1000"/>
              </a:spcBef>
              <a:buFont typeface="Arial"/>
              <a:buChar char="•"/>
            </a:pPr>
            <a:r>
              <a:rPr lang="da-DK" sz="2000" dirty="0"/>
              <a:t>1 gram av </a:t>
            </a:r>
            <a:r>
              <a:rPr lang="da-DK" sz="2000" dirty="0" err="1"/>
              <a:t>feitti</a:t>
            </a:r>
            <a:r>
              <a:rPr lang="da-DK" sz="2000" dirty="0"/>
              <a:t> = 9 kcal</a:t>
            </a:r>
          </a:p>
          <a:p>
            <a:pPr algn="l"/>
            <a:endParaRPr lang="da-DK" dirty="0"/>
          </a:p>
        </p:txBody>
      </p:sp>
      <p:sp>
        <p:nvSpPr>
          <p:cNvPr id="6" name="Tekstfelt 5">
            <a:extLst>
              <a:ext uri="{FF2B5EF4-FFF2-40B4-BE49-F238E27FC236}">
                <a16:creationId xmlns:a16="http://schemas.microsoft.com/office/drawing/2014/main" id="{046119D6-B728-C113-E25F-93CB71294E23}"/>
              </a:ext>
            </a:extLst>
          </p:cNvPr>
          <p:cNvSpPr txBox="1"/>
          <p:nvPr/>
        </p:nvSpPr>
        <p:spPr>
          <a:xfrm>
            <a:off x="1316658" y="2962904"/>
            <a:ext cx="474977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b="1" err="1"/>
              <a:t>Kaloriu</a:t>
            </a:r>
            <a:r>
              <a:rPr lang="da-DK" b="1" dirty="0"/>
              <a:t> </a:t>
            </a:r>
            <a:r>
              <a:rPr lang="da-DK" b="1" err="1"/>
              <a:t>tørvurin</a:t>
            </a:r>
            <a:endParaRPr lang="da-DK" b="1"/>
          </a:p>
          <a:p>
            <a:endParaRPr lang="da-DK" dirty="0"/>
          </a:p>
          <a:p>
            <a:r>
              <a:rPr lang="da-DK" dirty="0"/>
              <a:t>30 kcal pr </a:t>
            </a:r>
            <a:r>
              <a:rPr lang="da-DK" dirty="0" err="1"/>
              <a:t>kropsvekt</a:t>
            </a:r>
            <a:endParaRPr lang="da-DK"/>
          </a:p>
          <a:p>
            <a:r>
              <a:rPr lang="da-DK" dirty="0" err="1"/>
              <a:t>Vigar</a:t>
            </a:r>
            <a:r>
              <a:rPr lang="da-DK" dirty="0"/>
              <a:t> </a:t>
            </a:r>
            <a:r>
              <a:rPr lang="da-DK" dirty="0" err="1"/>
              <a:t>tú</a:t>
            </a:r>
            <a:r>
              <a:rPr lang="da-DK" dirty="0"/>
              <a:t> </a:t>
            </a:r>
            <a:r>
              <a:rPr lang="da-DK" dirty="0" err="1"/>
              <a:t>t.d</a:t>
            </a:r>
            <a:r>
              <a:rPr lang="da-DK" dirty="0"/>
              <a:t> 75 kg: 75x30=2250 kcal</a:t>
            </a:r>
          </a:p>
        </p:txBody>
      </p:sp>
    </p:spTree>
    <p:extLst>
      <p:ext uri="{BB962C8B-B14F-4D97-AF65-F5344CB8AC3E}">
        <p14:creationId xmlns:p14="http://schemas.microsoft.com/office/powerpoint/2010/main" val="4186155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131E54-20EA-C48A-E520-42F820854590}"/>
              </a:ext>
            </a:extLst>
          </p:cNvPr>
          <p:cNvSpPr>
            <a:spLocks noGrp="1"/>
          </p:cNvSpPr>
          <p:nvPr>
            <p:ph type="title"/>
          </p:nvPr>
        </p:nvSpPr>
        <p:spPr>
          <a:xfrm>
            <a:off x="989400" y="395289"/>
            <a:ext cx="6328800" cy="1112836"/>
          </a:xfrm>
        </p:spPr>
        <p:txBody>
          <a:bodyPr>
            <a:normAutofit/>
          </a:bodyPr>
          <a:lstStyle/>
          <a:p>
            <a:pPr algn="ctr"/>
            <a:r>
              <a:rPr lang="da-DK" dirty="0" err="1"/>
              <a:t>Kosturin</a:t>
            </a:r>
            <a:endParaRPr lang="da-DK" err="1"/>
          </a:p>
        </p:txBody>
      </p:sp>
      <p:sp>
        <p:nvSpPr>
          <p:cNvPr id="3" name="Pladsholder til indhold 2">
            <a:extLst>
              <a:ext uri="{FF2B5EF4-FFF2-40B4-BE49-F238E27FC236}">
                <a16:creationId xmlns:a16="http://schemas.microsoft.com/office/drawing/2014/main" id="{BEEB4C0F-1282-04C9-3B0F-F88DA914DCD5}"/>
              </a:ext>
            </a:extLst>
          </p:cNvPr>
          <p:cNvSpPr>
            <a:spLocks noGrp="1"/>
          </p:cNvSpPr>
          <p:nvPr>
            <p:ph idx="1"/>
          </p:nvPr>
        </p:nvSpPr>
        <p:spPr>
          <a:xfrm>
            <a:off x="989400" y="1864801"/>
            <a:ext cx="7489384" cy="4452961"/>
          </a:xfrm>
        </p:spPr>
        <p:txBody>
          <a:bodyPr vert="horz" lIns="91440" tIns="45720" rIns="91440" bIns="45720" rtlCol="0" anchor="t">
            <a:noAutofit/>
          </a:bodyPr>
          <a:lstStyle/>
          <a:p>
            <a:pPr marL="359410" indent="-359410">
              <a:lnSpc>
                <a:spcPct val="140000"/>
              </a:lnSpc>
            </a:pPr>
            <a:r>
              <a:rPr lang="da-DK" sz="1600" b="1" dirty="0"/>
              <a:t>10 % </a:t>
            </a:r>
            <a:r>
              <a:rPr lang="da-DK" sz="1600" b="1" err="1"/>
              <a:t>frá</a:t>
            </a:r>
            <a:r>
              <a:rPr lang="da-DK" sz="1600" b="1" dirty="0"/>
              <a:t> </a:t>
            </a:r>
            <a:r>
              <a:rPr lang="da-DK" sz="1600" b="1" err="1"/>
              <a:t>proteinum</a:t>
            </a:r>
            <a:r>
              <a:rPr lang="da-DK" sz="1600" dirty="0"/>
              <a:t> – Er í </a:t>
            </a:r>
            <a:r>
              <a:rPr lang="da-DK" sz="1600" err="1"/>
              <a:t>næstan</a:t>
            </a:r>
            <a:r>
              <a:rPr lang="da-DK" sz="1600" dirty="0"/>
              <a:t> </a:t>
            </a:r>
            <a:r>
              <a:rPr lang="da-DK" sz="1600" err="1"/>
              <a:t>øllum</a:t>
            </a:r>
            <a:r>
              <a:rPr lang="da-DK" sz="1600" dirty="0"/>
              <a:t> </a:t>
            </a:r>
            <a:r>
              <a:rPr lang="da-DK" sz="1600" err="1"/>
              <a:t>mati</a:t>
            </a:r>
            <a:r>
              <a:rPr lang="da-DK" sz="1600" dirty="0"/>
              <a:t>, men </a:t>
            </a:r>
            <a:r>
              <a:rPr lang="da-DK" sz="1600" err="1"/>
              <a:t>serliga</a:t>
            </a:r>
            <a:r>
              <a:rPr lang="da-DK" sz="1600" dirty="0"/>
              <a:t> </a:t>
            </a:r>
            <a:r>
              <a:rPr lang="da-DK" sz="1600" err="1"/>
              <a:t>nógv</a:t>
            </a:r>
            <a:r>
              <a:rPr lang="da-DK" sz="1600" dirty="0"/>
              <a:t> í </a:t>
            </a:r>
            <a:r>
              <a:rPr lang="da-DK" sz="1600" err="1"/>
              <a:t>kjøtið</a:t>
            </a:r>
            <a:r>
              <a:rPr lang="da-DK" sz="1600" dirty="0"/>
              <a:t>, fisk, kylling, </a:t>
            </a:r>
            <a:r>
              <a:rPr lang="da-DK" sz="1600" err="1"/>
              <a:t>egg</a:t>
            </a:r>
            <a:r>
              <a:rPr lang="da-DK" sz="1600" dirty="0"/>
              <a:t>, </a:t>
            </a:r>
            <a:r>
              <a:rPr lang="da-DK" sz="1600" err="1"/>
              <a:t>mjólkavørum</a:t>
            </a:r>
            <a:r>
              <a:rPr lang="da-DK" sz="1600" dirty="0"/>
              <a:t>, </a:t>
            </a:r>
            <a:r>
              <a:rPr lang="da-DK" sz="1600" err="1"/>
              <a:t>ertrum</a:t>
            </a:r>
            <a:r>
              <a:rPr lang="da-DK" sz="1600" dirty="0"/>
              <a:t> og </a:t>
            </a:r>
            <a:r>
              <a:rPr lang="da-DK" sz="1600" err="1"/>
              <a:t>bønum</a:t>
            </a:r>
            <a:r>
              <a:rPr lang="da-DK" sz="1600" dirty="0"/>
              <a:t>. </a:t>
            </a:r>
            <a:endParaRPr lang="da-DK" sz="1600">
              <a:solidFill>
                <a:srgbClr val="000000">
                  <a:alpha val="60000"/>
                </a:srgbClr>
              </a:solidFill>
            </a:endParaRPr>
          </a:p>
          <a:p>
            <a:pPr marL="359410" indent="-359410">
              <a:lnSpc>
                <a:spcPct val="140000"/>
              </a:lnSpc>
            </a:pPr>
            <a:r>
              <a:rPr lang="da-DK" sz="1600" b="1" dirty="0"/>
              <a:t>30 % </a:t>
            </a:r>
            <a:r>
              <a:rPr lang="da-DK" sz="1600" b="1" err="1"/>
              <a:t>frá</a:t>
            </a:r>
            <a:r>
              <a:rPr lang="da-DK" sz="1600" b="1" dirty="0"/>
              <a:t> </a:t>
            </a:r>
            <a:r>
              <a:rPr lang="da-DK" sz="1600" b="1" err="1"/>
              <a:t>feitt</a:t>
            </a:r>
            <a:r>
              <a:rPr lang="da-DK" sz="1600" dirty="0"/>
              <a:t> – </a:t>
            </a:r>
            <a:r>
              <a:rPr lang="da-DK" sz="1600" err="1"/>
              <a:t>kann</a:t>
            </a:r>
            <a:r>
              <a:rPr lang="da-DK" sz="1600" dirty="0"/>
              <a:t> </a:t>
            </a:r>
            <a:r>
              <a:rPr lang="da-DK" sz="1600" err="1"/>
              <a:t>deilast</a:t>
            </a:r>
            <a:r>
              <a:rPr lang="da-DK" sz="1600" dirty="0"/>
              <a:t> </a:t>
            </a:r>
            <a:r>
              <a:rPr lang="da-DK" sz="1600" err="1"/>
              <a:t>upp</a:t>
            </a:r>
            <a:r>
              <a:rPr lang="da-DK" sz="1600" dirty="0"/>
              <a:t> í </a:t>
            </a:r>
            <a:r>
              <a:rPr lang="da-DK" sz="1600" err="1"/>
              <a:t>mettað</a:t>
            </a:r>
            <a:r>
              <a:rPr lang="da-DK" sz="1600" dirty="0"/>
              <a:t> og </a:t>
            </a:r>
            <a:r>
              <a:rPr lang="da-DK" sz="1600" err="1"/>
              <a:t>ómettað</a:t>
            </a:r>
            <a:r>
              <a:rPr lang="da-DK" sz="1600" dirty="0"/>
              <a:t> </a:t>
            </a:r>
            <a:r>
              <a:rPr lang="da-DK" sz="1600" err="1"/>
              <a:t>feitt</a:t>
            </a:r>
            <a:r>
              <a:rPr lang="da-DK" sz="1600" dirty="0"/>
              <a:t>. </a:t>
            </a:r>
            <a:endParaRPr lang="da-DK" sz="1600">
              <a:solidFill>
                <a:srgbClr val="000000">
                  <a:alpha val="60000"/>
                </a:srgbClr>
              </a:solidFill>
            </a:endParaRPr>
          </a:p>
          <a:p>
            <a:pPr marL="359410" indent="-359410">
              <a:lnSpc>
                <a:spcPct val="140000"/>
              </a:lnSpc>
            </a:pPr>
            <a:r>
              <a:rPr lang="da-DK" sz="1600" dirty="0" err="1"/>
              <a:t>Mettað</a:t>
            </a:r>
            <a:r>
              <a:rPr lang="da-DK" sz="1600" dirty="0"/>
              <a:t> </a:t>
            </a:r>
            <a:r>
              <a:rPr lang="da-DK" sz="1600" dirty="0" err="1"/>
              <a:t>feit</a:t>
            </a:r>
            <a:r>
              <a:rPr lang="da-DK" sz="1600" dirty="0"/>
              <a:t> er </a:t>
            </a:r>
            <a:r>
              <a:rPr lang="da-DK" sz="1600" dirty="0" err="1"/>
              <a:t>frá</a:t>
            </a:r>
            <a:r>
              <a:rPr lang="da-DK" sz="1600" dirty="0"/>
              <a:t> ost, smør, </a:t>
            </a:r>
            <a:r>
              <a:rPr lang="da-DK" sz="1600" dirty="0" err="1"/>
              <a:t>steiki</a:t>
            </a:r>
            <a:r>
              <a:rPr lang="da-DK" sz="1600" dirty="0"/>
              <a:t> og </a:t>
            </a:r>
            <a:r>
              <a:rPr lang="da-DK" sz="1600" dirty="0" err="1"/>
              <a:t>bakimargarin</a:t>
            </a:r>
            <a:r>
              <a:rPr lang="da-DK" sz="1600" dirty="0"/>
              <a:t> og </a:t>
            </a:r>
            <a:r>
              <a:rPr lang="da-DK" sz="1600" dirty="0" err="1"/>
              <a:t>sjokulátu</a:t>
            </a:r>
            <a:r>
              <a:rPr lang="da-DK" sz="1600" dirty="0"/>
              <a:t>.</a:t>
            </a:r>
            <a:endParaRPr lang="da-DK" sz="1600">
              <a:solidFill>
                <a:srgbClr val="000000">
                  <a:alpha val="60000"/>
                </a:srgbClr>
              </a:solidFill>
            </a:endParaRPr>
          </a:p>
          <a:p>
            <a:pPr marL="359410" indent="-359410">
              <a:lnSpc>
                <a:spcPct val="140000"/>
              </a:lnSpc>
            </a:pPr>
            <a:r>
              <a:rPr lang="da-DK" sz="1600" err="1"/>
              <a:t>Ómettað</a:t>
            </a:r>
            <a:r>
              <a:rPr lang="da-DK" sz="1600" dirty="0"/>
              <a:t> </a:t>
            </a:r>
            <a:r>
              <a:rPr lang="da-DK" sz="1600" err="1"/>
              <a:t>feitt</a:t>
            </a:r>
            <a:r>
              <a:rPr lang="da-DK" sz="1600" dirty="0"/>
              <a:t> </a:t>
            </a:r>
            <a:r>
              <a:rPr lang="da-DK" sz="1600" err="1"/>
              <a:t>kemur</a:t>
            </a:r>
            <a:r>
              <a:rPr lang="da-DK" sz="1600" dirty="0"/>
              <a:t> </a:t>
            </a:r>
            <a:r>
              <a:rPr lang="da-DK" sz="1600" err="1"/>
              <a:t>frá</a:t>
            </a:r>
            <a:r>
              <a:rPr lang="da-DK" sz="1600" dirty="0"/>
              <a:t> </a:t>
            </a:r>
            <a:r>
              <a:rPr lang="da-DK" sz="1600" err="1"/>
              <a:t>nøtum</a:t>
            </a:r>
            <a:r>
              <a:rPr lang="da-DK" sz="1600" dirty="0"/>
              <a:t>, </a:t>
            </a:r>
            <a:r>
              <a:rPr lang="da-DK" sz="1600" err="1"/>
              <a:t>fiski</a:t>
            </a:r>
            <a:r>
              <a:rPr lang="da-DK" sz="1600" dirty="0"/>
              <a:t> og </a:t>
            </a:r>
            <a:r>
              <a:rPr lang="da-DK" sz="1600" err="1"/>
              <a:t>plantumargarin</a:t>
            </a:r>
            <a:r>
              <a:rPr lang="da-DK" sz="1600" dirty="0"/>
              <a:t>.</a:t>
            </a:r>
            <a:endParaRPr lang="da-DK" sz="1600">
              <a:solidFill>
                <a:srgbClr val="000000">
                  <a:alpha val="60000"/>
                </a:srgbClr>
              </a:solidFill>
            </a:endParaRPr>
          </a:p>
          <a:p>
            <a:pPr marL="359410" indent="-359410">
              <a:lnSpc>
                <a:spcPct val="140000"/>
              </a:lnSpc>
            </a:pPr>
            <a:r>
              <a:rPr lang="da-DK" sz="1600" b="1" dirty="0"/>
              <a:t>60 % </a:t>
            </a:r>
            <a:r>
              <a:rPr lang="da-DK" sz="1600" b="1" err="1"/>
              <a:t>frá</a:t>
            </a:r>
            <a:r>
              <a:rPr lang="da-DK" sz="1600" b="1" dirty="0"/>
              <a:t> </a:t>
            </a:r>
            <a:r>
              <a:rPr lang="da-DK" sz="1600" b="1" err="1"/>
              <a:t>kolhydratum</a:t>
            </a:r>
            <a:r>
              <a:rPr lang="da-DK" sz="1600" dirty="0"/>
              <a:t>  - </a:t>
            </a:r>
            <a:r>
              <a:rPr lang="da-DK" sz="1600" err="1"/>
              <a:t>kann</a:t>
            </a:r>
            <a:r>
              <a:rPr lang="da-DK" sz="1600" dirty="0"/>
              <a:t> </a:t>
            </a:r>
            <a:r>
              <a:rPr lang="da-DK" sz="1600" err="1"/>
              <a:t>deilast</a:t>
            </a:r>
            <a:r>
              <a:rPr lang="da-DK" sz="1600" dirty="0"/>
              <a:t> </a:t>
            </a:r>
            <a:r>
              <a:rPr lang="da-DK" sz="1600" err="1"/>
              <a:t>upp</a:t>
            </a:r>
            <a:r>
              <a:rPr lang="da-DK" sz="1600" dirty="0"/>
              <a:t> í </a:t>
            </a:r>
            <a:r>
              <a:rPr lang="da-DK" sz="1600" err="1"/>
              <a:t>Simplar</a:t>
            </a:r>
            <a:r>
              <a:rPr lang="da-DK" sz="1600" dirty="0"/>
              <a:t> kolhydratir, </a:t>
            </a:r>
            <a:r>
              <a:rPr lang="da-DK" sz="1600" err="1"/>
              <a:t>gevur</a:t>
            </a:r>
            <a:r>
              <a:rPr lang="da-DK" sz="1600" dirty="0"/>
              <a:t> </a:t>
            </a:r>
            <a:r>
              <a:rPr lang="da-DK" sz="1600" err="1"/>
              <a:t>skjóta</a:t>
            </a:r>
            <a:r>
              <a:rPr lang="da-DK" sz="1600" dirty="0"/>
              <a:t> </a:t>
            </a:r>
            <a:r>
              <a:rPr lang="da-DK" sz="1600" err="1"/>
              <a:t>orku</a:t>
            </a:r>
            <a:r>
              <a:rPr lang="da-DK" sz="1600" dirty="0"/>
              <a:t>, men </a:t>
            </a:r>
            <a:r>
              <a:rPr lang="da-DK" sz="1600" err="1"/>
              <a:t>inniheldur</a:t>
            </a:r>
            <a:r>
              <a:rPr lang="da-DK" sz="1600" dirty="0"/>
              <a:t> </a:t>
            </a:r>
            <a:r>
              <a:rPr lang="da-DK" sz="1600" err="1"/>
              <a:t>ikki</a:t>
            </a:r>
            <a:r>
              <a:rPr lang="da-DK" sz="1600" dirty="0"/>
              <a:t> </a:t>
            </a:r>
            <a:r>
              <a:rPr lang="da-DK" sz="1600" err="1"/>
              <a:t>nógv</a:t>
            </a:r>
            <a:r>
              <a:rPr lang="da-DK" sz="1600" dirty="0"/>
              <a:t> av </a:t>
            </a:r>
            <a:r>
              <a:rPr lang="da-DK" sz="1600" err="1"/>
              <a:t>vitaminum</a:t>
            </a:r>
            <a:r>
              <a:rPr lang="da-DK" sz="1600" dirty="0"/>
              <a:t> og </a:t>
            </a:r>
            <a:r>
              <a:rPr lang="da-DK" sz="1600" err="1"/>
              <a:t>mineralum</a:t>
            </a:r>
            <a:r>
              <a:rPr lang="da-DK" sz="1600" dirty="0"/>
              <a:t> (</a:t>
            </a:r>
            <a:r>
              <a:rPr lang="da-DK" sz="1600" err="1"/>
              <a:t>sukur</a:t>
            </a:r>
            <a:r>
              <a:rPr lang="da-DK" sz="1600" dirty="0"/>
              <a:t>, honning, </a:t>
            </a:r>
            <a:r>
              <a:rPr lang="da-DK" sz="1600" err="1"/>
              <a:t>góðgæti</a:t>
            </a:r>
            <a:r>
              <a:rPr lang="da-DK" sz="1600" dirty="0"/>
              <a:t>, </a:t>
            </a:r>
            <a:r>
              <a:rPr lang="da-DK" sz="1600" err="1"/>
              <a:t>søtar</a:t>
            </a:r>
            <a:r>
              <a:rPr lang="da-DK" sz="1600" dirty="0"/>
              <a:t> </a:t>
            </a:r>
            <a:r>
              <a:rPr lang="da-DK" sz="1600" err="1"/>
              <a:t>drekkivørur</a:t>
            </a:r>
            <a:r>
              <a:rPr lang="da-DK" sz="1600" dirty="0"/>
              <a:t> og </a:t>
            </a:r>
            <a:r>
              <a:rPr lang="da-DK" sz="1600" err="1"/>
              <a:t>turkaðar</a:t>
            </a:r>
            <a:r>
              <a:rPr lang="da-DK" sz="1600" dirty="0"/>
              <a:t> frugt. </a:t>
            </a:r>
            <a:r>
              <a:rPr lang="da-DK" sz="1600" err="1"/>
              <a:t>Meira</a:t>
            </a:r>
            <a:r>
              <a:rPr lang="da-DK" sz="1600" dirty="0"/>
              <a:t> </a:t>
            </a:r>
            <a:r>
              <a:rPr lang="da-DK" sz="1600" err="1"/>
              <a:t>samansettar</a:t>
            </a:r>
            <a:r>
              <a:rPr lang="da-DK" sz="1600" dirty="0"/>
              <a:t> kolhydratir </a:t>
            </a:r>
            <a:r>
              <a:rPr lang="da-DK" sz="1600" err="1"/>
              <a:t>taka</a:t>
            </a:r>
            <a:r>
              <a:rPr lang="da-DK" sz="1600" dirty="0"/>
              <a:t> </a:t>
            </a:r>
            <a:r>
              <a:rPr lang="da-DK" sz="1600" err="1"/>
              <a:t>longri</a:t>
            </a:r>
            <a:r>
              <a:rPr lang="da-DK" sz="1600" dirty="0"/>
              <a:t> </a:t>
            </a:r>
            <a:r>
              <a:rPr lang="da-DK" sz="1600" err="1"/>
              <a:t>tíð</a:t>
            </a:r>
            <a:r>
              <a:rPr lang="da-DK" sz="1600" dirty="0"/>
              <a:t> at </a:t>
            </a:r>
            <a:r>
              <a:rPr lang="da-DK" sz="1600" err="1"/>
              <a:t>sodna</a:t>
            </a:r>
            <a:r>
              <a:rPr lang="da-DK" sz="1600" dirty="0"/>
              <a:t>, men </a:t>
            </a:r>
            <a:r>
              <a:rPr lang="da-DK" sz="1600" err="1"/>
              <a:t>gevur</a:t>
            </a:r>
            <a:r>
              <a:rPr lang="da-DK" sz="1600" dirty="0"/>
              <a:t> </a:t>
            </a:r>
            <a:r>
              <a:rPr lang="da-DK" sz="1600" err="1"/>
              <a:t>meira</a:t>
            </a:r>
            <a:r>
              <a:rPr lang="da-DK" sz="1600" dirty="0"/>
              <a:t> </a:t>
            </a:r>
            <a:r>
              <a:rPr lang="da-DK" sz="1600" err="1"/>
              <a:t>orku</a:t>
            </a:r>
            <a:r>
              <a:rPr lang="da-DK" sz="1600" dirty="0"/>
              <a:t>, </a:t>
            </a:r>
            <a:r>
              <a:rPr lang="da-DK" sz="1600" err="1"/>
              <a:t>vitaminir</a:t>
            </a:r>
            <a:r>
              <a:rPr lang="da-DK" sz="1600" dirty="0"/>
              <a:t> og </a:t>
            </a:r>
            <a:r>
              <a:rPr lang="da-DK" sz="1600" err="1"/>
              <a:t>mineralir</a:t>
            </a:r>
            <a:r>
              <a:rPr lang="da-DK" sz="1600" dirty="0"/>
              <a:t>. </a:t>
            </a:r>
            <a:r>
              <a:rPr lang="da-DK" sz="1600" err="1"/>
              <a:t>Fær</a:t>
            </a:r>
            <a:r>
              <a:rPr lang="da-DK" sz="1600" dirty="0"/>
              <a:t> man </a:t>
            </a:r>
            <a:r>
              <a:rPr lang="da-DK" sz="1600" err="1"/>
              <a:t>frá</a:t>
            </a:r>
            <a:r>
              <a:rPr lang="da-DK" sz="1600" dirty="0"/>
              <a:t> </a:t>
            </a:r>
            <a:r>
              <a:rPr lang="da-DK" sz="1600" err="1"/>
              <a:t>breyðið</a:t>
            </a:r>
            <a:r>
              <a:rPr lang="da-DK" sz="1600" dirty="0"/>
              <a:t>, </a:t>
            </a:r>
            <a:r>
              <a:rPr lang="da-DK" sz="1600" err="1"/>
              <a:t>kornið</a:t>
            </a:r>
            <a:r>
              <a:rPr lang="da-DK" sz="1600" dirty="0"/>
              <a:t>, pasta, </a:t>
            </a:r>
            <a:r>
              <a:rPr lang="da-DK" sz="1600" err="1"/>
              <a:t>grønmeti</a:t>
            </a:r>
            <a:r>
              <a:rPr lang="da-DK" sz="1600" dirty="0"/>
              <a:t>, </a:t>
            </a:r>
            <a:r>
              <a:rPr lang="da-DK" sz="1600" err="1"/>
              <a:t>rís</a:t>
            </a:r>
            <a:r>
              <a:rPr lang="da-DK" sz="1600" dirty="0"/>
              <a:t>, </a:t>
            </a:r>
            <a:r>
              <a:rPr lang="da-DK" sz="1600" err="1"/>
              <a:t>eplir</a:t>
            </a:r>
            <a:r>
              <a:rPr lang="da-DK" sz="1600" dirty="0"/>
              <a:t> og frugt.</a:t>
            </a:r>
            <a:endParaRPr lang="da-DK" sz="1600">
              <a:solidFill>
                <a:srgbClr val="000000">
                  <a:alpha val="60000"/>
                </a:srgbClr>
              </a:solidFill>
            </a:endParaRPr>
          </a:p>
        </p:txBody>
      </p:sp>
      <p:pic>
        <p:nvPicPr>
          <p:cNvPr id="5" name="Billede 4" descr="Energifordeling - den anbefalede og den faktiske fordeling">
            <a:extLst>
              <a:ext uri="{FF2B5EF4-FFF2-40B4-BE49-F238E27FC236}">
                <a16:creationId xmlns:a16="http://schemas.microsoft.com/office/drawing/2014/main" id="{C48C2D18-F9BB-787D-795A-88EB1C5EAB47}"/>
              </a:ext>
            </a:extLst>
          </p:cNvPr>
          <p:cNvPicPr>
            <a:picLocks noChangeAspect="1"/>
          </p:cNvPicPr>
          <p:nvPr/>
        </p:nvPicPr>
        <p:blipFill>
          <a:blip r:embed="rId2"/>
          <a:stretch>
            <a:fillRect/>
          </a:stretch>
        </p:blipFill>
        <p:spPr>
          <a:xfrm>
            <a:off x="8883650" y="2396057"/>
            <a:ext cx="2767362" cy="2065885"/>
          </a:xfrm>
          <a:prstGeom prst="rect">
            <a:avLst/>
          </a:prstGeom>
        </p:spPr>
      </p:pic>
    </p:spTree>
    <p:extLst>
      <p:ext uri="{BB962C8B-B14F-4D97-AF65-F5344CB8AC3E}">
        <p14:creationId xmlns:p14="http://schemas.microsoft.com/office/powerpoint/2010/main" val="4098185616"/>
      </p:ext>
    </p:extLst>
  </p:cSld>
  <p:clrMapOvr>
    <a:masterClrMapping/>
  </p:clrMapOvr>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808</Words>
  <Application>Microsoft Office PowerPoint</Application>
  <PresentationFormat>Widescreen</PresentationFormat>
  <Paragraphs>91</Paragraphs>
  <Slides>13</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13</vt:i4>
      </vt:variant>
    </vt:vector>
  </HeadingPairs>
  <TitlesOfParts>
    <vt:vector size="17" baseType="lpstr">
      <vt:lpstr>Arial</vt:lpstr>
      <vt:lpstr>Calibri</vt:lpstr>
      <vt:lpstr>Calibri Light</vt:lpstr>
      <vt:lpstr>Kontortema</vt:lpstr>
      <vt:lpstr>Orka</vt:lpstr>
      <vt:lpstr>Sambandið ímillum mat, ATP og rørslu</vt:lpstr>
      <vt:lpstr>Kyknur</vt:lpstr>
      <vt:lpstr>Kyknur</vt:lpstr>
      <vt:lpstr>Kyknur</vt:lpstr>
      <vt:lpstr>Djórakyknan</vt:lpstr>
      <vt:lpstr>Kyknur</vt:lpstr>
      <vt:lpstr>Mitrokondir</vt:lpstr>
      <vt:lpstr>Plantukyknan</vt:lpstr>
      <vt:lpstr>Fotosyntesan</vt:lpstr>
      <vt:lpstr>Respiratión</vt:lpstr>
      <vt:lpstr>Kalorier og kilojoule</vt:lpstr>
      <vt:lpstr>Kosturin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Birna Berglind</dc:creator>
  <cp:lastModifiedBy>Birna Berglind</cp:lastModifiedBy>
  <cp:revision>332</cp:revision>
  <dcterms:created xsi:type="dcterms:W3CDTF">2024-01-18T12:36:42Z</dcterms:created>
  <dcterms:modified xsi:type="dcterms:W3CDTF">2025-11-19T12:46:56Z</dcterms:modified>
</cp:coreProperties>
</file>